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1.jpeg" ContentType="image/jpeg"/>
  <Override PartName="/ppt/theme/theme2.xml" ContentType="application/vnd.openxmlformats-officedocument.them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161A3E"/>
        </a:fontRef>
        <a:srgbClr val="161A3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b="def" i="def"/>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161A3E"/>
        </a:fontRef>
        <a:srgbClr val="161A3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CFD3"/>
          </a:solidFill>
        </a:fill>
      </a:tcStyle>
    </a:wholeTbl>
    <a:band2H>
      <a:tcTxStyle b="def" i="def"/>
      <a:tcStyle>
        <a:tcBdr/>
        <a:fill>
          <a:solidFill>
            <a:srgbClr val="E8E9E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161A3E"/>
        </a:fontRef>
        <a:srgbClr val="161A3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161A3E"/>
        </a:fontRef>
        <a:srgbClr val="161A3E"/>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8"/>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161A3E"/>
        </a:fontRef>
        <a:srgbClr val="161A3E"/>
      </a:tcTxStyle>
      <a:tcStyle>
        <a:tcBdr>
          <a:left>
            <a:ln w="12700" cap="flat">
              <a:noFill/>
              <a:miter lim="400000"/>
            </a:ln>
          </a:left>
          <a:right>
            <a:ln w="12700" cap="flat">
              <a:noFill/>
              <a:miter lim="400000"/>
            </a:ln>
          </a:right>
          <a:top>
            <a:ln w="50800" cap="flat">
              <a:solidFill>
                <a:srgbClr val="161A3E"/>
              </a:solidFill>
              <a:prstDash val="solid"/>
              <a:round/>
            </a:ln>
          </a:top>
          <a:bottom>
            <a:ln w="25400" cap="flat">
              <a:solidFill>
                <a:srgbClr val="161A3E"/>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161A3E"/>
              </a:solidFill>
              <a:prstDash val="solid"/>
              <a:round/>
            </a:ln>
          </a:top>
          <a:bottom>
            <a:ln w="25400" cap="flat">
              <a:solidFill>
                <a:srgbClr val="161A3E"/>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161A3E"/>
        </a:fontRef>
        <a:srgbClr val="161A3E"/>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BCD"/>
          </a:solidFill>
        </a:fill>
      </a:tcStyle>
    </a:wholeTbl>
    <a:band2H>
      <a:tcTxStyle b="def" i="def"/>
      <a:tcStyle>
        <a:tcBdr/>
        <a:fill>
          <a:solidFill>
            <a:srgbClr val="E7E7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A3E"/>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A3E"/>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161A3E"/>
          </a:solidFill>
        </a:fill>
      </a:tcStyle>
    </a:firstRow>
  </a:tblStyle>
  <a:tblStyle styleId="{2708684C-4D16-4618-839F-0558EEFCDFE6}" styleName="">
    <a:tblBg/>
    <a:wholeTbl>
      <a:tcTxStyle b="off" i="off">
        <a:fontRef idx="minor">
          <a:srgbClr val="161A3E"/>
        </a:fontRef>
        <a:srgbClr val="161A3E"/>
      </a:tcTxStyle>
      <a:tcStyle>
        <a:tcBdr>
          <a:left>
            <a:ln w="12700" cap="flat">
              <a:solidFill>
                <a:srgbClr val="161A3E"/>
              </a:solidFill>
              <a:prstDash val="solid"/>
              <a:round/>
            </a:ln>
          </a:left>
          <a:right>
            <a:ln w="12700" cap="flat">
              <a:solidFill>
                <a:srgbClr val="161A3E"/>
              </a:solidFill>
              <a:prstDash val="solid"/>
              <a:round/>
            </a:ln>
          </a:right>
          <a:top>
            <a:ln w="12700" cap="flat">
              <a:solidFill>
                <a:srgbClr val="161A3E"/>
              </a:solidFill>
              <a:prstDash val="solid"/>
              <a:round/>
            </a:ln>
          </a:top>
          <a:bottom>
            <a:ln w="12700" cap="flat">
              <a:solidFill>
                <a:srgbClr val="161A3E"/>
              </a:solidFill>
              <a:prstDash val="solid"/>
              <a:round/>
            </a:ln>
          </a:bottom>
          <a:insideH>
            <a:ln w="12700" cap="flat">
              <a:solidFill>
                <a:srgbClr val="161A3E"/>
              </a:solidFill>
              <a:prstDash val="solid"/>
              <a:round/>
            </a:ln>
          </a:insideH>
          <a:insideV>
            <a:ln w="12700" cap="flat">
              <a:solidFill>
                <a:srgbClr val="161A3E"/>
              </a:solidFill>
              <a:prstDash val="solid"/>
              <a:round/>
            </a:ln>
          </a:insideV>
        </a:tcBdr>
        <a:fill>
          <a:solidFill>
            <a:srgbClr val="161A3E">
              <a:alpha val="20000"/>
            </a:srgbClr>
          </a:solidFill>
        </a:fill>
      </a:tcStyle>
    </a:wholeTbl>
    <a:band2H>
      <a:tcTxStyle b="def" i="def"/>
      <a:tcStyle>
        <a:tcBdr/>
        <a:fill>
          <a:solidFill>
            <a:srgbClr val="FFFFFF"/>
          </a:solidFill>
        </a:fill>
      </a:tcStyle>
    </a:band2H>
    <a:firstCol>
      <a:tcTxStyle b="on" i="off">
        <a:fontRef idx="minor">
          <a:srgbClr val="161A3E"/>
        </a:fontRef>
        <a:srgbClr val="161A3E"/>
      </a:tcTxStyle>
      <a:tcStyle>
        <a:tcBdr>
          <a:left>
            <a:ln w="12700" cap="flat">
              <a:solidFill>
                <a:srgbClr val="161A3E"/>
              </a:solidFill>
              <a:prstDash val="solid"/>
              <a:round/>
            </a:ln>
          </a:left>
          <a:right>
            <a:ln w="12700" cap="flat">
              <a:solidFill>
                <a:srgbClr val="161A3E"/>
              </a:solidFill>
              <a:prstDash val="solid"/>
              <a:round/>
            </a:ln>
          </a:right>
          <a:top>
            <a:ln w="12700" cap="flat">
              <a:solidFill>
                <a:srgbClr val="161A3E"/>
              </a:solidFill>
              <a:prstDash val="solid"/>
              <a:round/>
            </a:ln>
          </a:top>
          <a:bottom>
            <a:ln w="12700" cap="flat">
              <a:solidFill>
                <a:srgbClr val="161A3E"/>
              </a:solidFill>
              <a:prstDash val="solid"/>
              <a:round/>
            </a:ln>
          </a:bottom>
          <a:insideH>
            <a:ln w="12700" cap="flat">
              <a:solidFill>
                <a:srgbClr val="161A3E"/>
              </a:solidFill>
              <a:prstDash val="solid"/>
              <a:round/>
            </a:ln>
          </a:insideH>
          <a:insideV>
            <a:ln w="12700" cap="flat">
              <a:solidFill>
                <a:srgbClr val="161A3E"/>
              </a:solidFill>
              <a:prstDash val="solid"/>
              <a:round/>
            </a:ln>
          </a:insideV>
        </a:tcBdr>
        <a:fill>
          <a:solidFill>
            <a:srgbClr val="161A3E">
              <a:alpha val="20000"/>
            </a:srgbClr>
          </a:solidFill>
        </a:fill>
      </a:tcStyle>
    </a:firstCol>
    <a:lastRow>
      <a:tcTxStyle b="on" i="off">
        <a:fontRef idx="minor">
          <a:srgbClr val="161A3E"/>
        </a:fontRef>
        <a:srgbClr val="161A3E"/>
      </a:tcTxStyle>
      <a:tcStyle>
        <a:tcBdr>
          <a:left>
            <a:ln w="12700" cap="flat">
              <a:solidFill>
                <a:srgbClr val="161A3E"/>
              </a:solidFill>
              <a:prstDash val="solid"/>
              <a:round/>
            </a:ln>
          </a:left>
          <a:right>
            <a:ln w="12700" cap="flat">
              <a:solidFill>
                <a:srgbClr val="161A3E"/>
              </a:solidFill>
              <a:prstDash val="solid"/>
              <a:round/>
            </a:ln>
          </a:right>
          <a:top>
            <a:ln w="50800" cap="flat">
              <a:solidFill>
                <a:srgbClr val="161A3E"/>
              </a:solidFill>
              <a:prstDash val="solid"/>
              <a:round/>
            </a:ln>
          </a:top>
          <a:bottom>
            <a:ln w="12700" cap="flat">
              <a:solidFill>
                <a:srgbClr val="161A3E"/>
              </a:solidFill>
              <a:prstDash val="solid"/>
              <a:round/>
            </a:ln>
          </a:bottom>
          <a:insideH>
            <a:ln w="12700" cap="flat">
              <a:solidFill>
                <a:srgbClr val="161A3E"/>
              </a:solidFill>
              <a:prstDash val="solid"/>
              <a:round/>
            </a:ln>
          </a:insideH>
          <a:insideV>
            <a:ln w="12700" cap="flat">
              <a:solidFill>
                <a:srgbClr val="161A3E"/>
              </a:solidFill>
              <a:prstDash val="solid"/>
              <a:round/>
            </a:ln>
          </a:insideV>
        </a:tcBdr>
        <a:fill>
          <a:noFill/>
        </a:fill>
      </a:tcStyle>
    </a:lastRow>
    <a:firstRow>
      <a:tcTxStyle b="on" i="off">
        <a:fontRef idx="minor">
          <a:srgbClr val="161A3E"/>
        </a:fontRef>
        <a:srgbClr val="161A3E"/>
      </a:tcTxStyle>
      <a:tcStyle>
        <a:tcBdr>
          <a:left>
            <a:ln w="12700" cap="flat">
              <a:solidFill>
                <a:srgbClr val="161A3E"/>
              </a:solidFill>
              <a:prstDash val="solid"/>
              <a:round/>
            </a:ln>
          </a:left>
          <a:right>
            <a:ln w="12700" cap="flat">
              <a:solidFill>
                <a:srgbClr val="161A3E"/>
              </a:solidFill>
              <a:prstDash val="solid"/>
              <a:round/>
            </a:ln>
          </a:right>
          <a:top>
            <a:ln w="12700" cap="flat">
              <a:solidFill>
                <a:srgbClr val="161A3E"/>
              </a:solidFill>
              <a:prstDash val="solid"/>
              <a:round/>
            </a:ln>
          </a:top>
          <a:bottom>
            <a:ln w="25400" cap="flat">
              <a:solidFill>
                <a:srgbClr val="161A3E"/>
              </a:solidFill>
              <a:prstDash val="solid"/>
              <a:round/>
            </a:ln>
          </a:bottom>
          <a:insideH>
            <a:ln w="12700" cap="flat">
              <a:solidFill>
                <a:srgbClr val="161A3E"/>
              </a:solidFill>
              <a:prstDash val="solid"/>
              <a:round/>
            </a:ln>
          </a:insideH>
          <a:insideV>
            <a:ln w="12700" cap="flat">
              <a:solidFill>
                <a:srgbClr val="161A3E"/>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30" name="Shape 230"/>
          <p:cNvSpPr/>
          <p:nvPr>
            <p:ph type="sldImg"/>
          </p:nvPr>
        </p:nvSpPr>
        <p:spPr>
          <a:xfrm>
            <a:off x="1143000" y="685800"/>
            <a:ext cx="4572000" cy="3429000"/>
          </a:xfrm>
          <a:prstGeom prst="rect">
            <a:avLst/>
          </a:prstGeom>
        </p:spPr>
        <p:txBody>
          <a:bodyPr/>
          <a:lstStyle/>
          <a:p>
            <a:pPr/>
          </a:p>
        </p:txBody>
      </p:sp>
      <p:sp>
        <p:nvSpPr>
          <p:cNvPr id="231" name="Shape 23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jpe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15"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18" name="Rectangle 3"/>
          <p:cNvGrpSpPr/>
          <p:nvPr/>
        </p:nvGrpSpPr>
        <p:grpSpPr>
          <a:xfrm>
            <a:off x="678883" y="6207304"/>
            <a:ext cx="7474517" cy="365127"/>
            <a:chOff x="0" y="0"/>
            <a:chExt cx="7474515" cy="365126"/>
          </a:xfrm>
        </p:grpSpPr>
        <p:sp>
          <p:nvSpPr>
            <p:cNvPr id="16"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17"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grpSp>
        <p:nvGrpSpPr>
          <p:cNvPr id="21" name="Group 20"/>
          <p:cNvGrpSpPr/>
          <p:nvPr/>
        </p:nvGrpSpPr>
        <p:grpSpPr>
          <a:xfrm>
            <a:off x="-21770" y="-2"/>
            <a:ext cx="12213773" cy="6858002"/>
            <a:chOff x="0" y="0"/>
            <a:chExt cx="12213772" cy="6858001"/>
          </a:xfrm>
        </p:grpSpPr>
        <p:pic>
          <p:nvPicPr>
            <p:cNvPr id="19" name="Picture 5" descr="Picture 5"/>
            <p:cNvPicPr>
              <a:picLocks noChangeAspect="1"/>
            </p:cNvPicPr>
            <p:nvPr/>
          </p:nvPicPr>
          <p:blipFill>
            <a:blip r:embed="rId3">
              <a:extLst/>
            </a:blip>
            <a:srcRect l="2352" t="2332" r="1954" b="1249"/>
            <a:stretch>
              <a:fillRect/>
            </a:stretch>
          </p:blipFill>
          <p:spPr>
            <a:xfrm>
              <a:off x="0" y="-1"/>
              <a:ext cx="12213773" cy="6858002"/>
            </a:xfrm>
            <a:prstGeom prst="rect">
              <a:avLst/>
            </a:prstGeom>
            <a:ln w="12700" cap="flat">
              <a:noFill/>
              <a:miter lim="400000"/>
            </a:ln>
            <a:effectLst/>
          </p:spPr>
        </p:pic>
        <p:pic>
          <p:nvPicPr>
            <p:cNvPr id="20" name="Picture 17" descr="Picture 17"/>
            <p:cNvPicPr>
              <a:picLocks noChangeAspect="1"/>
            </p:cNvPicPr>
            <p:nvPr/>
          </p:nvPicPr>
          <p:blipFill>
            <a:blip r:embed="rId4">
              <a:extLst/>
            </a:blip>
            <a:stretch>
              <a:fillRect/>
            </a:stretch>
          </p:blipFill>
          <p:spPr>
            <a:xfrm>
              <a:off x="4039563" y="913774"/>
              <a:ext cx="5159494" cy="1423754"/>
            </a:xfrm>
            <a:prstGeom prst="rect">
              <a:avLst/>
            </a:prstGeom>
            <a:ln w="12700" cap="flat">
              <a:noFill/>
              <a:miter lim="400000"/>
            </a:ln>
            <a:effectLst/>
          </p:spPr>
        </p:pic>
      </p:gr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spTree>
      <p:nvGrpSpPr>
        <p:cNvPr id="1" name=""/>
        <p:cNvGrpSpPr/>
        <p:nvPr/>
      </p:nvGrpSpPr>
      <p:grpSpPr>
        <a:xfrm>
          <a:off x="0" y="0"/>
          <a:ext cx="0" cy="0"/>
          <a:chOff x="0" y="0"/>
          <a:chExt cx="0" cy="0"/>
        </a:xfrm>
      </p:grpSpPr>
      <p:pic>
        <p:nvPicPr>
          <p:cNvPr id="141"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144" name="Rectangle 3"/>
          <p:cNvGrpSpPr/>
          <p:nvPr/>
        </p:nvGrpSpPr>
        <p:grpSpPr>
          <a:xfrm>
            <a:off x="678883" y="6207304"/>
            <a:ext cx="7474517" cy="365127"/>
            <a:chOff x="0" y="0"/>
            <a:chExt cx="7474515" cy="365126"/>
          </a:xfrm>
        </p:grpSpPr>
        <p:sp>
          <p:nvSpPr>
            <p:cNvPr id="142"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143"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145" name="Title Text"/>
          <p:cNvSpPr txBox="1"/>
          <p:nvPr>
            <p:ph type="title"/>
          </p:nvPr>
        </p:nvSpPr>
        <p:spPr>
          <a:xfrm>
            <a:off x="678879" y="603666"/>
            <a:ext cx="10834236" cy="612777"/>
          </a:xfrm>
          <a:prstGeom prst="rect">
            <a:avLst/>
          </a:prstGeom>
        </p:spPr>
        <p:txBody>
          <a:bodyPr/>
          <a:lstStyle/>
          <a:p>
            <a:pPr/>
            <a:r>
              <a:t>Title Text</a:t>
            </a:r>
          </a:p>
        </p:txBody>
      </p:sp>
      <p:sp>
        <p:nvSpPr>
          <p:cNvPr id="146" name="Body Level One…"/>
          <p:cNvSpPr txBox="1"/>
          <p:nvPr>
            <p:ph type="body" sz="half" idx="1"/>
          </p:nvPr>
        </p:nvSpPr>
        <p:spPr>
          <a:xfrm>
            <a:off x="678879" y="1659833"/>
            <a:ext cx="5340922" cy="439944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spTree>
      <p:nvGrpSpPr>
        <p:cNvPr id="1" name=""/>
        <p:cNvGrpSpPr/>
        <p:nvPr/>
      </p:nvGrpSpPr>
      <p:grpSpPr>
        <a:xfrm>
          <a:off x="0" y="0"/>
          <a:ext cx="0" cy="0"/>
          <a:chOff x="0" y="0"/>
          <a:chExt cx="0" cy="0"/>
        </a:xfrm>
      </p:grpSpPr>
      <p:pic>
        <p:nvPicPr>
          <p:cNvPr id="154"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157" name="Rectangle 3"/>
          <p:cNvGrpSpPr/>
          <p:nvPr/>
        </p:nvGrpSpPr>
        <p:grpSpPr>
          <a:xfrm>
            <a:off x="678883" y="6207304"/>
            <a:ext cx="7474517" cy="365127"/>
            <a:chOff x="0" y="0"/>
            <a:chExt cx="7474515" cy="365126"/>
          </a:xfrm>
        </p:grpSpPr>
        <p:sp>
          <p:nvSpPr>
            <p:cNvPr id="155"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156"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158" name="Title Text"/>
          <p:cNvSpPr txBox="1"/>
          <p:nvPr>
            <p:ph type="title"/>
          </p:nvPr>
        </p:nvSpPr>
        <p:spPr>
          <a:xfrm>
            <a:off x="678879" y="603663"/>
            <a:ext cx="10834238" cy="612777"/>
          </a:xfrm>
          <a:prstGeom prst="rect">
            <a:avLst/>
          </a:prstGeom>
        </p:spPr>
        <p:txBody>
          <a:bodyPr/>
          <a:lstStyle/>
          <a:p>
            <a:pPr/>
            <a:r>
              <a:t>Title Text</a:t>
            </a:r>
          </a:p>
        </p:txBody>
      </p:sp>
      <p:sp>
        <p:nvSpPr>
          <p:cNvPr id="159" name="Body Level One…"/>
          <p:cNvSpPr txBox="1"/>
          <p:nvPr>
            <p:ph type="body" sz="quarter" idx="1"/>
          </p:nvPr>
        </p:nvSpPr>
        <p:spPr>
          <a:xfrm>
            <a:off x="678879" y="1659832"/>
            <a:ext cx="5318697" cy="655352"/>
          </a:xfrm>
          <a:prstGeom prst="rect">
            <a:avLst/>
          </a:prstGeom>
        </p:spPr>
        <p:txBody>
          <a:bodyPr anchor="b"/>
          <a:lstStyle>
            <a:lvl1pPr marL="0" indent="0">
              <a:buSzTx/>
              <a:buFontTx/>
              <a:buNone/>
              <a:defRPr b="1" sz="2400"/>
            </a:lvl1pPr>
            <a:lvl2pPr marL="0" indent="0">
              <a:buSzTx/>
              <a:buFontTx/>
              <a:buNone/>
              <a:defRPr b="1" sz="2400"/>
            </a:lvl2pPr>
            <a:lvl3pPr marL="0" indent="0">
              <a:buSzTx/>
              <a:buFontTx/>
              <a:buNone/>
              <a:defRPr b="1" sz="2400"/>
            </a:lvl3pPr>
            <a:lvl4pPr marL="0" indent="0">
              <a:buSzTx/>
              <a:buFontTx/>
              <a:buNone/>
              <a:defRPr b="1" sz="2400"/>
            </a:lvl4pPr>
            <a:lvl5pPr marL="0" indent="0">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160" name="Text Placeholder 4"/>
          <p:cNvSpPr/>
          <p:nvPr>
            <p:ph type="body" sz="quarter" idx="21"/>
          </p:nvPr>
        </p:nvSpPr>
        <p:spPr>
          <a:xfrm>
            <a:off x="6172201" y="1659832"/>
            <a:ext cx="5340916" cy="655351"/>
          </a:xfrm>
          <a:prstGeom prst="rect">
            <a:avLst/>
          </a:prstGeom>
        </p:spPr>
        <p:txBody>
          <a:bodyPr anchor="b"/>
          <a:lstStyle/>
          <a:p>
            <a:pPr/>
          </a:p>
        </p:txBody>
      </p:sp>
      <p:sp>
        <p:nvSpPr>
          <p:cNvPr id="1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pic>
        <p:nvPicPr>
          <p:cNvPr id="168"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171" name="Rectangle 3"/>
          <p:cNvGrpSpPr/>
          <p:nvPr/>
        </p:nvGrpSpPr>
        <p:grpSpPr>
          <a:xfrm>
            <a:off x="678883" y="6207304"/>
            <a:ext cx="7474517" cy="365127"/>
            <a:chOff x="0" y="0"/>
            <a:chExt cx="7474515" cy="365126"/>
          </a:xfrm>
        </p:grpSpPr>
        <p:sp>
          <p:nvSpPr>
            <p:cNvPr id="169"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170"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172" name="Title Text"/>
          <p:cNvSpPr txBox="1"/>
          <p:nvPr>
            <p:ph type="title"/>
          </p:nvPr>
        </p:nvSpPr>
        <p:spPr>
          <a:prstGeom prst="rect">
            <a:avLst/>
          </a:prstGeom>
        </p:spPr>
        <p:txBody>
          <a:bodyPr/>
          <a:lstStyle/>
          <a:p>
            <a:pPr/>
            <a:r>
              <a:t>Title Text</a:t>
            </a:r>
          </a:p>
        </p:txBody>
      </p:sp>
      <p:sp>
        <p:nvSpPr>
          <p:cNvPr id="17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pic>
        <p:nvPicPr>
          <p:cNvPr id="180"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183" name="Rectangle 3"/>
          <p:cNvGrpSpPr/>
          <p:nvPr/>
        </p:nvGrpSpPr>
        <p:grpSpPr>
          <a:xfrm>
            <a:off x="678883" y="6207304"/>
            <a:ext cx="7474517" cy="365127"/>
            <a:chOff x="0" y="0"/>
            <a:chExt cx="7474515" cy="365126"/>
          </a:xfrm>
        </p:grpSpPr>
        <p:sp>
          <p:nvSpPr>
            <p:cNvPr id="181"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182"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1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spTree>
      <p:nvGrpSpPr>
        <p:cNvPr id="1" name=""/>
        <p:cNvGrpSpPr/>
        <p:nvPr/>
      </p:nvGrpSpPr>
      <p:grpSpPr>
        <a:xfrm>
          <a:off x="0" y="0"/>
          <a:ext cx="0" cy="0"/>
          <a:chOff x="0" y="0"/>
          <a:chExt cx="0" cy="0"/>
        </a:xfrm>
      </p:grpSpPr>
      <p:pic>
        <p:nvPicPr>
          <p:cNvPr id="191"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194" name="Rectangle 3"/>
          <p:cNvGrpSpPr/>
          <p:nvPr/>
        </p:nvGrpSpPr>
        <p:grpSpPr>
          <a:xfrm>
            <a:off x="678883" y="6207304"/>
            <a:ext cx="7474517" cy="365127"/>
            <a:chOff x="0" y="0"/>
            <a:chExt cx="7474515" cy="365126"/>
          </a:xfrm>
        </p:grpSpPr>
        <p:sp>
          <p:nvSpPr>
            <p:cNvPr id="192"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193"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195" name="Title Text"/>
          <p:cNvSpPr txBox="1"/>
          <p:nvPr>
            <p:ph type="title"/>
          </p:nvPr>
        </p:nvSpPr>
        <p:spPr>
          <a:xfrm>
            <a:off x="678879" y="603666"/>
            <a:ext cx="4093149" cy="1453736"/>
          </a:xfrm>
          <a:prstGeom prst="rect">
            <a:avLst/>
          </a:prstGeom>
        </p:spPr>
        <p:txBody>
          <a:bodyPr anchor="b"/>
          <a:lstStyle>
            <a:lvl1pPr>
              <a:defRPr sz="3200"/>
            </a:lvl1pPr>
          </a:lstStyle>
          <a:p>
            <a:pPr/>
            <a:r>
              <a:t>Title Text</a:t>
            </a:r>
          </a:p>
        </p:txBody>
      </p:sp>
      <p:sp>
        <p:nvSpPr>
          <p:cNvPr id="196" name="Body Level One…"/>
          <p:cNvSpPr txBox="1"/>
          <p:nvPr>
            <p:ph type="body" sz="half" idx="1"/>
          </p:nvPr>
        </p:nvSpPr>
        <p:spPr>
          <a:xfrm>
            <a:off x="5183189" y="1659833"/>
            <a:ext cx="6329930" cy="4201217"/>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Body Level One</a:t>
            </a:r>
          </a:p>
          <a:p>
            <a:pPr lvl="1"/>
            <a:r>
              <a:t>Body Level Two</a:t>
            </a:r>
          </a:p>
          <a:p>
            <a:pPr lvl="2"/>
            <a:r>
              <a:t>Body Level Three</a:t>
            </a:r>
          </a:p>
          <a:p>
            <a:pPr lvl="3"/>
            <a:r>
              <a:t>Body Level Four</a:t>
            </a:r>
          </a:p>
          <a:p>
            <a:pPr lvl="4"/>
            <a:r>
              <a:t>Body Level Five</a:t>
            </a:r>
          </a:p>
        </p:txBody>
      </p:sp>
      <p:sp>
        <p:nvSpPr>
          <p:cNvPr id="197" name="Text Placeholder 3"/>
          <p:cNvSpPr/>
          <p:nvPr>
            <p:ph type="body" sz="quarter" idx="21"/>
          </p:nvPr>
        </p:nvSpPr>
        <p:spPr>
          <a:xfrm>
            <a:off x="678879" y="2315181"/>
            <a:ext cx="4093149" cy="3553808"/>
          </a:xfrm>
          <a:prstGeom prst="rect">
            <a:avLst/>
          </a:prstGeom>
        </p:spPr>
        <p:txBody>
          <a:bodyPr/>
          <a:lstStyle/>
          <a:p>
            <a:pPr/>
          </a:p>
        </p:txBody>
      </p:sp>
      <p:sp>
        <p:nvSpPr>
          <p:cNvPr id="19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Vertical Text">
    <p:spTree>
      <p:nvGrpSpPr>
        <p:cNvPr id="1" name=""/>
        <p:cNvGrpSpPr/>
        <p:nvPr/>
      </p:nvGrpSpPr>
      <p:grpSpPr>
        <a:xfrm>
          <a:off x="0" y="0"/>
          <a:ext cx="0" cy="0"/>
          <a:chOff x="0" y="0"/>
          <a:chExt cx="0" cy="0"/>
        </a:xfrm>
      </p:grpSpPr>
      <p:pic>
        <p:nvPicPr>
          <p:cNvPr id="205"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208" name="Rectangle 3"/>
          <p:cNvGrpSpPr/>
          <p:nvPr/>
        </p:nvGrpSpPr>
        <p:grpSpPr>
          <a:xfrm>
            <a:off x="678883" y="6207304"/>
            <a:ext cx="7474517" cy="365127"/>
            <a:chOff x="0" y="0"/>
            <a:chExt cx="7474515" cy="365126"/>
          </a:xfrm>
        </p:grpSpPr>
        <p:sp>
          <p:nvSpPr>
            <p:cNvPr id="206"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207"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209" name="Title Text"/>
          <p:cNvSpPr txBox="1"/>
          <p:nvPr>
            <p:ph type="title"/>
          </p:nvPr>
        </p:nvSpPr>
        <p:spPr>
          <a:prstGeom prst="rect">
            <a:avLst/>
          </a:prstGeom>
        </p:spPr>
        <p:txBody>
          <a:bodyPr/>
          <a:lstStyle/>
          <a:p>
            <a:pPr/>
            <a:r>
              <a:t>Title Text</a:t>
            </a:r>
          </a:p>
        </p:txBody>
      </p:sp>
      <p:sp>
        <p:nvSpPr>
          <p:cNvPr id="210" name="Body Level One…"/>
          <p:cNvSpPr txBox="1"/>
          <p:nvPr>
            <p:ph type="body" idx="1"/>
          </p:nvPr>
        </p:nvSpPr>
        <p:spPr>
          <a:xfrm>
            <a:off x="678882" y="1659832"/>
            <a:ext cx="10834238" cy="4166936"/>
          </a:xfrm>
          <a:prstGeom prst="rect">
            <a:avLst/>
          </a:prstGeom>
        </p:spPr>
        <p:txBody>
          <a:bodyPr vert="eaVert"/>
          <a:lstStyle/>
          <a:p>
            <a:pPr/>
            <a:r>
              <a:t>Body Level One</a:t>
            </a:r>
          </a:p>
          <a:p>
            <a:pPr lvl="1"/>
            <a:r>
              <a:t>Body Level Two</a:t>
            </a:r>
          </a:p>
          <a:p>
            <a:pPr lvl="2"/>
            <a:r>
              <a:t>Body Level Three</a:t>
            </a:r>
          </a:p>
          <a:p>
            <a:pPr lvl="3"/>
            <a:r>
              <a:t>Body Level Four</a:t>
            </a:r>
          </a:p>
          <a:p>
            <a:pPr lvl="4"/>
            <a:r>
              <a:t>Body Level Five</a:t>
            </a:r>
          </a:p>
        </p:txBody>
      </p:sp>
      <p:sp>
        <p:nvSpPr>
          <p:cNvPr id="2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Vertical Title and Text">
    <p:spTree>
      <p:nvGrpSpPr>
        <p:cNvPr id="1" name=""/>
        <p:cNvGrpSpPr/>
        <p:nvPr/>
      </p:nvGrpSpPr>
      <p:grpSpPr>
        <a:xfrm>
          <a:off x="0" y="0"/>
          <a:ext cx="0" cy="0"/>
          <a:chOff x="0" y="0"/>
          <a:chExt cx="0" cy="0"/>
        </a:xfrm>
      </p:grpSpPr>
      <p:pic>
        <p:nvPicPr>
          <p:cNvPr id="218"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221" name="Rectangle 3"/>
          <p:cNvGrpSpPr/>
          <p:nvPr/>
        </p:nvGrpSpPr>
        <p:grpSpPr>
          <a:xfrm>
            <a:off x="678883" y="6207304"/>
            <a:ext cx="7474517" cy="365127"/>
            <a:chOff x="0" y="0"/>
            <a:chExt cx="7474515" cy="365126"/>
          </a:xfrm>
        </p:grpSpPr>
        <p:sp>
          <p:nvSpPr>
            <p:cNvPr id="219"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220"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pic>
        <p:nvPicPr>
          <p:cNvPr id="222" name="Picture 3" descr="Picture 3"/>
          <p:cNvPicPr>
            <a:picLocks noChangeAspect="1"/>
          </p:cNvPicPr>
          <p:nvPr/>
        </p:nvPicPr>
        <p:blipFill>
          <a:blip r:embed="rId3">
            <a:extLst/>
          </a:blip>
          <a:srcRect l="2352" t="2332" r="1954" b="1249"/>
          <a:stretch>
            <a:fillRect/>
          </a:stretch>
        </p:blipFill>
        <p:spPr>
          <a:xfrm>
            <a:off x="-21772" y="-1"/>
            <a:ext cx="12213775" cy="6858001"/>
          </a:xfrm>
          <a:prstGeom prst="rect">
            <a:avLst/>
          </a:prstGeom>
          <a:ln w="12700">
            <a:miter lim="400000"/>
          </a:ln>
        </p:spPr>
      </p:pic>
      <p:sp>
        <p:nvSpPr>
          <p:cNvPr id="223" name="Thank You"/>
          <p:cNvSpPr txBox="1"/>
          <p:nvPr>
            <p:ph type="title" hasCustomPrompt="1"/>
          </p:nvPr>
        </p:nvSpPr>
        <p:spPr>
          <a:xfrm rot="16200000">
            <a:off x="4770665" y="-2959994"/>
            <a:ext cx="2628901" cy="12213771"/>
          </a:xfrm>
          <a:prstGeom prst="rect">
            <a:avLst/>
          </a:prstGeom>
        </p:spPr>
        <p:txBody>
          <a:bodyPr vert="eaVert"/>
          <a:lstStyle>
            <a:lvl1pPr algn="ctr">
              <a:defRPr sz="8000">
                <a:solidFill>
                  <a:srgbClr val="FFFFFF"/>
                </a:solidFill>
              </a:defRPr>
            </a:lvl1pPr>
          </a:lstStyle>
          <a:p>
            <a:pPr/>
            <a:r>
              <a:t>Thank You</a:t>
            </a:r>
          </a:p>
        </p:txBody>
      </p:sp>
      <p:sp>
        <p:nvSpPr>
          <p:cNvPr id="2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 Third">
    <p:spTree>
      <p:nvGrpSpPr>
        <p:cNvPr id="1" name=""/>
        <p:cNvGrpSpPr/>
        <p:nvPr/>
      </p:nvGrpSpPr>
      <p:grpSpPr>
        <a:xfrm>
          <a:off x="0" y="0"/>
          <a:ext cx="0" cy="0"/>
          <a:chOff x="0" y="0"/>
          <a:chExt cx="0" cy="0"/>
        </a:xfrm>
      </p:grpSpPr>
      <p:pic>
        <p:nvPicPr>
          <p:cNvPr id="38"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41" name="Rectangle 3"/>
          <p:cNvGrpSpPr/>
          <p:nvPr/>
        </p:nvGrpSpPr>
        <p:grpSpPr>
          <a:xfrm>
            <a:off x="678883" y="6207304"/>
            <a:ext cx="7474517" cy="365127"/>
            <a:chOff x="0" y="0"/>
            <a:chExt cx="7474515" cy="365126"/>
          </a:xfrm>
        </p:grpSpPr>
        <p:sp>
          <p:nvSpPr>
            <p:cNvPr id="39"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40"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42" name="Body Level One…"/>
          <p:cNvSpPr txBox="1"/>
          <p:nvPr>
            <p:ph type="body" idx="1"/>
          </p:nvPr>
        </p:nvSpPr>
        <p:spPr>
          <a:xfrm>
            <a:off x="4455269" y="603666"/>
            <a:ext cx="7057847" cy="545423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3" name="Rectangle 5"/>
          <p:cNvSpPr/>
          <p:nvPr/>
        </p:nvSpPr>
        <p:spPr>
          <a:xfrm>
            <a:off x="0" y="0"/>
            <a:ext cx="4114803" cy="6858000"/>
          </a:xfrm>
          <a:prstGeom prst="rect">
            <a:avLst/>
          </a:prstGeom>
          <a:solidFill>
            <a:srgbClr val="1D1B58"/>
          </a:solidFill>
          <a:ln w="12700">
            <a:solidFill>
              <a:srgbClr val="1D1B58"/>
            </a:solidFill>
            <a:miter/>
          </a:ln>
        </p:spPr>
        <p:txBody>
          <a:bodyPr lIns="45718" tIns="45718" rIns="45718" bIns="45718" anchor="ctr"/>
          <a:lstStyle/>
          <a:p>
            <a:pPr algn="ctr">
              <a:defRPr>
                <a:solidFill>
                  <a:srgbClr val="FFFFFF"/>
                </a:solidFill>
                <a:latin typeface="+mj-lt"/>
                <a:ea typeface="+mj-ea"/>
                <a:cs typeface="+mj-cs"/>
                <a:sym typeface="Calibri"/>
              </a:defRPr>
            </a:pPr>
          </a:p>
        </p:txBody>
      </p:sp>
      <p:sp>
        <p:nvSpPr>
          <p:cNvPr id="44" name="Title Text"/>
          <p:cNvSpPr txBox="1"/>
          <p:nvPr>
            <p:ph type="title"/>
          </p:nvPr>
        </p:nvSpPr>
        <p:spPr>
          <a:xfrm>
            <a:off x="838202" y="2049670"/>
            <a:ext cx="2743202" cy="2562227"/>
          </a:xfrm>
          <a:prstGeom prst="rect">
            <a:avLst/>
          </a:prstGeom>
        </p:spPr>
        <p:txBody>
          <a:bodyPr/>
          <a:lstStyle>
            <a:lvl1pPr>
              <a:defRPr>
                <a:solidFill>
                  <a:srgbClr val="FFFFFF"/>
                </a:solidFill>
              </a:defRPr>
            </a:lvl1pPr>
          </a:lstStyle>
          <a:p>
            <a:pPr/>
            <a:r>
              <a:t>Title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One Third">
    <p:spTree>
      <p:nvGrpSpPr>
        <p:cNvPr id="1" name=""/>
        <p:cNvGrpSpPr/>
        <p:nvPr/>
      </p:nvGrpSpPr>
      <p:grpSpPr>
        <a:xfrm>
          <a:off x="0" y="0"/>
          <a:ext cx="0" cy="0"/>
          <a:chOff x="0" y="0"/>
          <a:chExt cx="0" cy="0"/>
        </a:xfrm>
      </p:grpSpPr>
      <p:pic>
        <p:nvPicPr>
          <p:cNvPr id="52"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55" name="Rectangle 3"/>
          <p:cNvGrpSpPr/>
          <p:nvPr/>
        </p:nvGrpSpPr>
        <p:grpSpPr>
          <a:xfrm>
            <a:off x="678883" y="6207304"/>
            <a:ext cx="7474517" cy="365127"/>
            <a:chOff x="0" y="0"/>
            <a:chExt cx="7474515" cy="365126"/>
          </a:xfrm>
        </p:grpSpPr>
        <p:sp>
          <p:nvSpPr>
            <p:cNvPr id="53"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54"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56" name="Title Text"/>
          <p:cNvSpPr txBox="1"/>
          <p:nvPr>
            <p:ph type="title"/>
          </p:nvPr>
        </p:nvSpPr>
        <p:spPr>
          <a:xfrm>
            <a:off x="678882" y="603666"/>
            <a:ext cx="7055275" cy="612777"/>
          </a:xfrm>
          <a:prstGeom prst="rect">
            <a:avLst/>
          </a:prstGeom>
        </p:spPr>
        <p:txBody>
          <a:bodyPr/>
          <a:lstStyle/>
          <a:p>
            <a:pPr/>
            <a:r>
              <a:t>Title Text</a:t>
            </a:r>
          </a:p>
        </p:txBody>
      </p:sp>
      <p:sp>
        <p:nvSpPr>
          <p:cNvPr id="57" name="Body Level One…"/>
          <p:cNvSpPr txBox="1"/>
          <p:nvPr>
            <p:ph type="body" sz="half" idx="1"/>
          </p:nvPr>
        </p:nvSpPr>
        <p:spPr>
          <a:xfrm>
            <a:off x="678882" y="1659833"/>
            <a:ext cx="7055275" cy="439806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Rectangle 5"/>
          <p:cNvSpPr/>
          <p:nvPr/>
        </p:nvSpPr>
        <p:spPr>
          <a:xfrm>
            <a:off x="8077199" y="0"/>
            <a:ext cx="4114803" cy="6858000"/>
          </a:xfrm>
          <a:prstGeom prst="rect">
            <a:avLst/>
          </a:prstGeom>
          <a:solidFill>
            <a:srgbClr val="1D1B58"/>
          </a:solidFill>
          <a:ln w="12700">
            <a:solidFill>
              <a:srgbClr val="1D1B58"/>
            </a:solidFill>
            <a:miter/>
          </a:ln>
        </p:spPr>
        <p:txBody>
          <a:bodyPr lIns="45718" tIns="45718" rIns="45718" bIns="45718" anchor="ctr"/>
          <a:lstStyle/>
          <a:p>
            <a:pPr algn="ctr">
              <a:defRPr>
                <a:solidFill>
                  <a:srgbClr val="FFFFFF"/>
                </a:solidFill>
                <a:latin typeface="+mj-lt"/>
                <a:ea typeface="+mj-ea"/>
                <a:cs typeface="+mj-cs"/>
                <a:sym typeface="Calibri"/>
              </a:defRPr>
            </a:pPr>
          </a:p>
        </p:txBody>
      </p:sp>
      <p:pic>
        <p:nvPicPr>
          <p:cNvPr id="59" name="Picture 6" descr="Picture 6"/>
          <p:cNvPicPr>
            <a:picLocks noChangeAspect="1"/>
          </p:cNvPicPr>
          <p:nvPr/>
        </p:nvPicPr>
        <p:blipFill>
          <a:blip r:embed="rId3">
            <a:extLst/>
          </a:blip>
          <a:stretch>
            <a:fillRect/>
          </a:stretch>
        </p:blipFill>
        <p:spPr>
          <a:xfrm>
            <a:off x="9507411" y="6119531"/>
            <a:ext cx="1958150" cy="540349"/>
          </a:xfrm>
          <a:prstGeom prst="rect">
            <a:avLst/>
          </a:prstGeom>
          <a:ln w="12700">
            <a:miter lim="400000"/>
          </a:ln>
        </p:spPr>
      </p:pic>
      <p:sp>
        <p:nvSpPr>
          <p:cNvPr id="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Half &amp; Half">
    <p:spTree>
      <p:nvGrpSpPr>
        <p:cNvPr id="1" name=""/>
        <p:cNvGrpSpPr/>
        <p:nvPr/>
      </p:nvGrpSpPr>
      <p:grpSpPr>
        <a:xfrm>
          <a:off x="0" y="0"/>
          <a:ext cx="0" cy="0"/>
          <a:chOff x="0" y="0"/>
          <a:chExt cx="0" cy="0"/>
        </a:xfrm>
      </p:grpSpPr>
      <p:pic>
        <p:nvPicPr>
          <p:cNvPr id="67"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70" name="Rectangle 3"/>
          <p:cNvGrpSpPr/>
          <p:nvPr/>
        </p:nvGrpSpPr>
        <p:grpSpPr>
          <a:xfrm>
            <a:off x="678883" y="6207304"/>
            <a:ext cx="7474517" cy="365127"/>
            <a:chOff x="0" y="0"/>
            <a:chExt cx="7474515" cy="365126"/>
          </a:xfrm>
        </p:grpSpPr>
        <p:sp>
          <p:nvSpPr>
            <p:cNvPr id="68"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69"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71" name="Title Text"/>
          <p:cNvSpPr txBox="1"/>
          <p:nvPr>
            <p:ph type="title"/>
          </p:nvPr>
        </p:nvSpPr>
        <p:spPr>
          <a:xfrm>
            <a:off x="678879" y="603663"/>
            <a:ext cx="5107242" cy="612777"/>
          </a:xfrm>
          <a:prstGeom prst="rect">
            <a:avLst/>
          </a:prstGeom>
        </p:spPr>
        <p:txBody>
          <a:bodyPr/>
          <a:lstStyle/>
          <a:p>
            <a:pPr/>
            <a:r>
              <a:t>Title Text</a:t>
            </a:r>
          </a:p>
        </p:txBody>
      </p:sp>
      <p:sp>
        <p:nvSpPr>
          <p:cNvPr id="72" name="Body Level One…"/>
          <p:cNvSpPr txBox="1"/>
          <p:nvPr>
            <p:ph type="body" sz="half" idx="1"/>
          </p:nvPr>
        </p:nvSpPr>
        <p:spPr>
          <a:xfrm>
            <a:off x="678879" y="1659836"/>
            <a:ext cx="5107242" cy="4398067"/>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3" name="Rectangle 5"/>
          <p:cNvSpPr/>
          <p:nvPr/>
        </p:nvSpPr>
        <p:spPr>
          <a:xfrm>
            <a:off x="6096000" y="0"/>
            <a:ext cx="6096000" cy="6858000"/>
          </a:xfrm>
          <a:prstGeom prst="rect">
            <a:avLst/>
          </a:prstGeom>
          <a:solidFill>
            <a:srgbClr val="1D1B58"/>
          </a:solidFill>
          <a:ln w="12700">
            <a:solidFill>
              <a:srgbClr val="1D1B58"/>
            </a:solidFill>
            <a:miter/>
          </a:ln>
        </p:spPr>
        <p:txBody>
          <a:bodyPr lIns="45718" tIns="45718" rIns="45718" bIns="45718" anchor="ctr"/>
          <a:lstStyle/>
          <a:p>
            <a:pPr algn="ctr">
              <a:defRPr>
                <a:solidFill>
                  <a:srgbClr val="FFFFFF"/>
                </a:solidFill>
                <a:latin typeface="+mj-lt"/>
                <a:ea typeface="+mj-ea"/>
                <a:cs typeface="+mj-cs"/>
                <a:sym typeface="Calibri"/>
              </a:defRPr>
            </a:pPr>
          </a:p>
        </p:txBody>
      </p:sp>
      <p:pic>
        <p:nvPicPr>
          <p:cNvPr id="74" name="Picture 3" descr="Picture 3"/>
          <p:cNvPicPr>
            <a:picLocks noChangeAspect="1"/>
          </p:cNvPicPr>
          <p:nvPr/>
        </p:nvPicPr>
        <p:blipFill>
          <a:blip r:embed="rId3">
            <a:extLst/>
          </a:blip>
          <a:stretch>
            <a:fillRect/>
          </a:stretch>
        </p:blipFill>
        <p:spPr>
          <a:xfrm>
            <a:off x="9507411" y="6119531"/>
            <a:ext cx="1958150" cy="540349"/>
          </a:xfrm>
          <a:prstGeom prst="rect">
            <a:avLst/>
          </a:prstGeom>
          <a:ln w="12700">
            <a:miter lim="400000"/>
          </a:ln>
        </p:spPr>
      </p:pic>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One Third Flow Errow">
    <p:spTree>
      <p:nvGrpSpPr>
        <p:cNvPr id="1" name=""/>
        <p:cNvGrpSpPr/>
        <p:nvPr/>
      </p:nvGrpSpPr>
      <p:grpSpPr>
        <a:xfrm>
          <a:off x="0" y="0"/>
          <a:ext cx="0" cy="0"/>
          <a:chOff x="0" y="0"/>
          <a:chExt cx="0" cy="0"/>
        </a:xfrm>
      </p:grpSpPr>
      <p:pic>
        <p:nvPicPr>
          <p:cNvPr id="82" name="Picture 4" descr="Picture 4"/>
          <p:cNvPicPr>
            <a:picLocks noChangeAspect="1"/>
          </p:cNvPicPr>
          <p:nvPr/>
        </p:nvPicPr>
        <p:blipFill>
          <a:blip r:embed="rId2">
            <a:extLst/>
          </a:blip>
          <a:srcRect l="4000" t="0" r="3112" b="0"/>
          <a:stretch>
            <a:fillRect/>
          </a:stretch>
        </p:blipFill>
        <p:spPr>
          <a:xfrm>
            <a:off x="9493777" y="6115408"/>
            <a:ext cx="2019341" cy="548919"/>
          </a:xfrm>
          <a:prstGeom prst="rect">
            <a:avLst/>
          </a:prstGeom>
          <a:ln w="12700">
            <a:miter lim="400000"/>
          </a:ln>
        </p:spPr>
      </p:pic>
      <p:grpSp>
        <p:nvGrpSpPr>
          <p:cNvPr id="85" name="Rectangle 3"/>
          <p:cNvGrpSpPr/>
          <p:nvPr/>
        </p:nvGrpSpPr>
        <p:grpSpPr>
          <a:xfrm>
            <a:off x="1614905" y="6207285"/>
            <a:ext cx="7474519" cy="365127"/>
            <a:chOff x="0" y="0"/>
            <a:chExt cx="7474517" cy="365126"/>
          </a:xfrm>
        </p:grpSpPr>
        <p:sp>
          <p:nvSpPr>
            <p:cNvPr id="83" name="Rectangle"/>
            <p:cNvSpPr/>
            <p:nvPr/>
          </p:nvSpPr>
          <p:spPr>
            <a:xfrm>
              <a:off x="-1" y="-1"/>
              <a:ext cx="7474519"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84" name="CONFIDENTIAL: The information in this document belongs to Boston Institute of Analytics LLC. Any unauthorized sharing of this material is prohibited and subject to legal action under breach of IP and confidentiality clauses."/>
            <p:cNvSpPr txBox="1"/>
            <p:nvPr/>
          </p:nvSpPr>
          <p:spPr>
            <a:xfrm>
              <a:off x="-1" y="32878"/>
              <a:ext cx="7474519"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86" name="Title Text"/>
          <p:cNvSpPr txBox="1"/>
          <p:nvPr>
            <p:ph type="title"/>
          </p:nvPr>
        </p:nvSpPr>
        <p:spPr>
          <a:xfrm>
            <a:off x="4455269" y="603666"/>
            <a:ext cx="7057847" cy="612777"/>
          </a:xfrm>
          <a:prstGeom prst="rect">
            <a:avLst/>
          </a:prstGeom>
        </p:spPr>
        <p:txBody>
          <a:bodyPr/>
          <a:lstStyle/>
          <a:p>
            <a:pPr/>
            <a:r>
              <a:t>Title Text</a:t>
            </a:r>
          </a:p>
        </p:txBody>
      </p:sp>
      <p:sp>
        <p:nvSpPr>
          <p:cNvPr id="87" name="Body Level One…"/>
          <p:cNvSpPr txBox="1"/>
          <p:nvPr>
            <p:ph type="body" sz="half" idx="1"/>
          </p:nvPr>
        </p:nvSpPr>
        <p:spPr>
          <a:xfrm>
            <a:off x="4455269" y="1659833"/>
            <a:ext cx="7057847" cy="439806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8" name="Arrow: Pentagon 5"/>
          <p:cNvSpPr/>
          <p:nvPr/>
        </p:nvSpPr>
        <p:spPr>
          <a:xfrm>
            <a:off x="4147" y="0"/>
            <a:ext cx="3771431"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133" y="0"/>
                </a:lnTo>
                <a:lnTo>
                  <a:pt x="21600" y="10800"/>
                </a:lnTo>
                <a:lnTo>
                  <a:pt x="18133" y="21600"/>
                </a:lnTo>
                <a:lnTo>
                  <a:pt x="0" y="21600"/>
                </a:lnTo>
                <a:close/>
              </a:path>
            </a:pathLst>
          </a:custGeom>
          <a:solidFill>
            <a:srgbClr val="1D1B58"/>
          </a:solidFill>
          <a:ln w="12700">
            <a:solidFill>
              <a:srgbClr val="1D1B58"/>
            </a:solidFill>
            <a:miter/>
          </a:ln>
        </p:spPr>
        <p:txBody>
          <a:bodyPr lIns="45718" tIns="45718" rIns="45718" bIns="45718" anchor="ctr"/>
          <a:lstStyle/>
          <a:p>
            <a:pPr algn="ctr">
              <a:defRPr>
                <a:solidFill>
                  <a:srgbClr val="FFFFFF"/>
                </a:solidFill>
                <a:latin typeface="+mj-lt"/>
                <a:ea typeface="+mj-ea"/>
                <a:cs typeface="+mj-cs"/>
                <a:sym typeface="Calibri"/>
              </a:defRPr>
            </a:pP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4_One Third">
    <p:spTree>
      <p:nvGrpSpPr>
        <p:cNvPr id="1" name=""/>
        <p:cNvGrpSpPr/>
        <p:nvPr/>
      </p:nvGrpSpPr>
      <p:grpSpPr>
        <a:xfrm>
          <a:off x="0" y="0"/>
          <a:ext cx="0" cy="0"/>
          <a:chOff x="0" y="0"/>
          <a:chExt cx="0" cy="0"/>
        </a:xfrm>
      </p:grpSpPr>
      <p:pic>
        <p:nvPicPr>
          <p:cNvPr id="96"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99" name="Rectangle 3"/>
          <p:cNvGrpSpPr/>
          <p:nvPr/>
        </p:nvGrpSpPr>
        <p:grpSpPr>
          <a:xfrm>
            <a:off x="678883" y="6207304"/>
            <a:ext cx="7474517" cy="365127"/>
            <a:chOff x="0" y="0"/>
            <a:chExt cx="7474515" cy="365126"/>
          </a:xfrm>
        </p:grpSpPr>
        <p:sp>
          <p:nvSpPr>
            <p:cNvPr id="97"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98"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100" name="Title 1"/>
          <p:cNvSpPr txBox="1"/>
          <p:nvPr/>
        </p:nvSpPr>
        <p:spPr>
          <a:xfrm>
            <a:off x="883919" y="2656862"/>
            <a:ext cx="2727962" cy="154427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nSpc>
                <a:spcPct val="90000"/>
              </a:lnSpc>
              <a:defRPr b="1" sz="3400">
                <a:solidFill>
                  <a:srgbClr val="1D1B58"/>
                </a:solidFill>
                <a:latin typeface="+mj-lt"/>
                <a:ea typeface="+mj-ea"/>
                <a:cs typeface="+mj-cs"/>
                <a:sym typeface="Calibri"/>
              </a:defRPr>
            </a:lvl1pPr>
          </a:lstStyle>
          <a:p>
            <a:pPr/>
            <a:r>
              <a:t>Click to edit Master title style</a:t>
            </a:r>
          </a:p>
        </p:txBody>
      </p:sp>
      <p:sp>
        <p:nvSpPr>
          <p:cNvPr id="101" name="Freeform: Shape 12"/>
          <p:cNvSpPr/>
          <p:nvPr/>
        </p:nvSpPr>
        <p:spPr>
          <a:xfrm>
            <a:off x="3454417" y="0"/>
            <a:ext cx="8737584"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lnTo>
                  <a:pt x="1486" y="10800"/>
                </a:lnTo>
                <a:lnTo>
                  <a:pt x="0" y="0"/>
                </a:lnTo>
                <a:close/>
              </a:path>
            </a:pathLst>
          </a:custGeom>
          <a:solidFill>
            <a:srgbClr val="1D1B58"/>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sp>
        <p:nvSpPr>
          <p:cNvPr id="102" name="Title Text"/>
          <p:cNvSpPr txBox="1"/>
          <p:nvPr>
            <p:ph type="title"/>
          </p:nvPr>
        </p:nvSpPr>
        <p:spPr>
          <a:xfrm>
            <a:off x="4455269" y="603666"/>
            <a:ext cx="7057847" cy="612777"/>
          </a:xfrm>
          <a:prstGeom prst="rect">
            <a:avLst/>
          </a:prstGeom>
        </p:spPr>
        <p:txBody>
          <a:bodyPr/>
          <a:lstStyle>
            <a:lvl1pPr>
              <a:defRPr>
                <a:solidFill>
                  <a:srgbClr val="FFFFFF"/>
                </a:solidFill>
              </a:defRPr>
            </a:lvl1pPr>
          </a:lstStyle>
          <a:p>
            <a:pPr/>
            <a:r>
              <a:t>Title Text</a:t>
            </a:r>
          </a:p>
        </p:txBody>
      </p:sp>
      <p:sp>
        <p:nvSpPr>
          <p:cNvPr id="103" name="Body Level One…"/>
          <p:cNvSpPr txBox="1"/>
          <p:nvPr>
            <p:ph type="body" sz="half" idx="1"/>
          </p:nvPr>
        </p:nvSpPr>
        <p:spPr>
          <a:xfrm>
            <a:off x="4455269" y="1659833"/>
            <a:ext cx="7057847" cy="4398068"/>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104" name="Picture 3" descr="Picture 3"/>
          <p:cNvPicPr>
            <a:picLocks noChangeAspect="1"/>
          </p:cNvPicPr>
          <p:nvPr/>
        </p:nvPicPr>
        <p:blipFill>
          <a:blip r:embed="rId3">
            <a:extLst/>
          </a:blip>
          <a:stretch>
            <a:fillRect/>
          </a:stretch>
        </p:blipFill>
        <p:spPr>
          <a:xfrm>
            <a:off x="9507411" y="6119531"/>
            <a:ext cx="1958150" cy="540349"/>
          </a:xfrm>
          <a:prstGeom prst="rect">
            <a:avLst/>
          </a:prstGeom>
          <a:ln w="12700">
            <a:miter lim="400000"/>
          </a:ln>
        </p:spPr>
      </p:pic>
      <p:sp>
        <p:nvSpPr>
          <p:cNvPr id="10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_One Third">
    <p:spTree>
      <p:nvGrpSpPr>
        <p:cNvPr id="1" name=""/>
        <p:cNvGrpSpPr/>
        <p:nvPr/>
      </p:nvGrpSpPr>
      <p:grpSpPr>
        <a:xfrm>
          <a:off x="0" y="0"/>
          <a:ext cx="0" cy="0"/>
          <a:chOff x="0" y="0"/>
          <a:chExt cx="0" cy="0"/>
        </a:xfrm>
      </p:grpSpPr>
      <p:pic>
        <p:nvPicPr>
          <p:cNvPr id="112"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115" name="Rectangle 3"/>
          <p:cNvGrpSpPr/>
          <p:nvPr/>
        </p:nvGrpSpPr>
        <p:grpSpPr>
          <a:xfrm>
            <a:off x="678883" y="6207304"/>
            <a:ext cx="7474517" cy="365127"/>
            <a:chOff x="0" y="0"/>
            <a:chExt cx="7474515" cy="365126"/>
          </a:xfrm>
        </p:grpSpPr>
        <p:sp>
          <p:nvSpPr>
            <p:cNvPr id="113"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114"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116" name="Title Text"/>
          <p:cNvSpPr txBox="1"/>
          <p:nvPr>
            <p:ph type="title"/>
          </p:nvPr>
        </p:nvSpPr>
        <p:spPr>
          <a:xfrm>
            <a:off x="678882" y="603666"/>
            <a:ext cx="6687119" cy="612777"/>
          </a:xfrm>
          <a:prstGeom prst="rect">
            <a:avLst/>
          </a:prstGeom>
        </p:spPr>
        <p:txBody>
          <a:bodyPr/>
          <a:lstStyle/>
          <a:p>
            <a:pPr/>
            <a:r>
              <a:t>Title Text</a:t>
            </a:r>
          </a:p>
        </p:txBody>
      </p:sp>
      <p:sp>
        <p:nvSpPr>
          <p:cNvPr id="117" name="Body Level One…"/>
          <p:cNvSpPr txBox="1"/>
          <p:nvPr>
            <p:ph type="body" sz="half" idx="1"/>
          </p:nvPr>
        </p:nvSpPr>
        <p:spPr>
          <a:xfrm>
            <a:off x="678882" y="1659833"/>
            <a:ext cx="6687119" cy="4398068"/>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8" name="Title 1"/>
          <p:cNvSpPr txBox="1"/>
          <p:nvPr/>
        </p:nvSpPr>
        <p:spPr>
          <a:xfrm>
            <a:off x="8613284" y="2849005"/>
            <a:ext cx="3223117" cy="10432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nSpc>
                <a:spcPct val="90000"/>
              </a:lnSpc>
              <a:defRPr b="1" sz="3400">
                <a:solidFill>
                  <a:srgbClr val="FFFFFF"/>
                </a:solidFill>
                <a:latin typeface="+mj-lt"/>
                <a:ea typeface="+mj-ea"/>
                <a:cs typeface="+mj-cs"/>
                <a:sym typeface="Calibri"/>
              </a:defRPr>
            </a:lvl1pPr>
          </a:lstStyle>
          <a:p>
            <a:pPr/>
            <a:r>
              <a:t>Click to edit Master title style</a:t>
            </a:r>
          </a:p>
        </p:txBody>
      </p:sp>
      <p:sp>
        <p:nvSpPr>
          <p:cNvPr id="119" name="Freeform: Shape 12"/>
          <p:cNvSpPr/>
          <p:nvPr/>
        </p:nvSpPr>
        <p:spPr>
          <a:xfrm>
            <a:off x="7543800" y="0"/>
            <a:ext cx="4648203" cy="685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lnTo>
                  <a:pt x="4504" y="10800"/>
                </a:lnTo>
                <a:lnTo>
                  <a:pt x="0" y="0"/>
                </a:lnTo>
                <a:close/>
              </a:path>
            </a:pathLst>
          </a:custGeom>
          <a:solidFill>
            <a:srgbClr val="1D1B58"/>
          </a:solidFill>
          <a:ln w="12700">
            <a:miter lim="400000"/>
          </a:ln>
        </p:spPr>
        <p:txBody>
          <a:bodyPr lIns="45718" tIns="45718" rIns="45718" bIns="45718" anchor="ctr"/>
          <a:lstStyle/>
          <a:p>
            <a:pPr algn="ctr">
              <a:defRPr>
                <a:solidFill>
                  <a:srgbClr val="FFFFFF"/>
                </a:solidFill>
                <a:latin typeface="+mj-lt"/>
                <a:ea typeface="+mj-ea"/>
                <a:cs typeface="+mj-cs"/>
                <a:sym typeface="Calibri"/>
              </a:defRPr>
            </a:pPr>
          </a:p>
        </p:txBody>
      </p:sp>
      <p:pic>
        <p:nvPicPr>
          <p:cNvPr id="120" name="Picture 3" descr="Picture 3"/>
          <p:cNvPicPr>
            <a:picLocks noChangeAspect="1"/>
          </p:cNvPicPr>
          <p:nvPr/>
        </p:nvPicPr>
        <p:blipFill>
          <a:blip r:embed="rId3">
            <a:extLst/>
          </a:blip>
          <a:stretch>
            <a:fillRect/>
          </a:stretch>
        </p:blipFill>
        <p:spPr>
          <a:xfrm>
            <a:off x="9507411" y="6119531"/>
            <a:ext cx="1958150" cy="540349"/>
          </a:xfrm>
          <a:prstGeom prst="rect">
            <a:avLst/>
          </a:prstGeom>
          <a:ln w="12700">
            <a:miter lim="400000"/>
          </a:ln>
        </p:spPr>
      </p:pic>
      <p:sp>
        <p:nvSpPr>
          <p:cNvPr id="1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spTree>
      <p:nvGrpSpPr>
        <p:cNvPr id="1" name=""/>
        <p:cNvGrpSpPr/>
        <p:nvPr/>
      </p:nvGrpSpPr>
      <p:grpSpPr>
        <a:xfrm>
          <a:off x="0" y="0"/>
          <a:ext cx="0" cy="0"/>
          <a:chOff x="0" y="0"/>
          <a:chExt cx="0" cy="0"/>
        </a:xfrm>
      </p:grpSpPr>
      <p:pic>
        <p:nvPicPr>
          <p:cNvPr id="128" name="Picture 4" descr="Picture 4"/>
          <p:cNvPicPr>
            <a:picLocks noChangeAspect="1"/>
          </p:cNvPicPr>
          <p:nvPr/>
        </p:nvPicPr>
        <p:blipFill>
          <a:blip r:embed="rId2">
            <a:extLst/>
          </a:blip>
          <a:srcRect l="4000" t="0" r="3110" b="0"/>
          <a:stretch>
            <a:fillRect/>
          </a:stretch>
        </p:blipFill>
        <p:spPr>
          <a:xfrm>
            <a:off x="9493776" y="6115408"/>
            <a:ext cx="2019342" cy="548919"/>
          </a:xfrm>
          <a:prstGeom prst="rect">
            <a:avLst/>
          </a:prstGeom>
          <a:ln w="12700">
            <a:miter lim="400000"/>
          </a:ln>
        </p:spPr>
      </p:pic>
      <p:grpSp>
        <p:nvGrpSpPr>
          <p:cNvPr id="131" name="Rectangle 3"/>
          <p:cNvGrpSpPr/>
          <p:nvPr/>
        </p:nvGrpSpPr>
        <p:grpSpPr>
          <a:xfrm>
            <a:off x="678883" y="6207304"/>
            <a:ext cx="7474517" cy="365127"/>
            <a:chOff x="0" y="0"/>
            <a:chExt cx="7474515" cy="365126"/>
          </a:xfrm>
        </p:grpSpPr>
        <p:sp>
          <p:nvSpPr>
            <p:cNvPr id="129"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130"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132" name="Title Text"/>
          <p:cNvSpPr txBox="1"/>
          <p:nvPr>
            <p:ph type="title"/>
          </p:nvPr>
        </p:nvSpPr>
        <p:spPr>
          <a:xfrm>
            <a:off x="678882" y="1709738"/>
            <a:ext cx="10834237" cy="2852737"/>
          </a:xfrm>
          <a:prstGeom prst="rect">
            <a:avLst/>
          </a:prstGeom>
        </p:spPr>
        <p:txBody>
          <a:bodyPr anchor="b"/>
          <a:lstStyle>
            <a:lvl1pPr>
              <a:defRPr sz="6000"/>
            </a:lvl1pPr>
          </a:lstStyle>
          <a:p>
            <a:pPr/>
            <a:r>
              <a:t>Title Text</a:t>
            </a:r>
          </a:p>
        </p:txBody>
      </p:sp>
      <p:sp>
        <p:nvSpPr>
          <p:cNvPr id="133" name="Body Level One…"/>
          <p:cNvSpPr txBox="1"/>
          <p:nvPr>
            <p:ph type="body" sz="quarter" idx="1"/>
          </p:nvPr>
        </p:nvSpPr>
        <p:spPr>
          <a:xfrm>
            <a:off x="678882" y="4589464"/>
            <a:ext cx="10834237" cy="1500189"/>
          </a:xfrm>
          <a:prstGeom prst="rect">
            <a:avLst/>
          </a:prstGeom>
        </p:spPr>
        <p:txBody>
          <a:bodyPr/>
          <a:lstStyle>
            <a:lvl1pPr marL="0" indent="0">
              <a:buSzTx/>
              <a:buFontTx/>
              <a:buNone/>
              <a:defRPr sz="2400">
                <a:solidFill>
                  <a:srgbClr val="898990"/>
                </a:solidFill>
              </a:defRPr>
            </a:lvl1pPr>
            <a:lvl2pPr marL="0" indent="0">
              <a:buSzTx/>
              <a:buFontTx/>
              <a:buNone/>
              <a:defRPr sz="2400">
                <a:solidFill>
                  <a:srgbClr val="898990"/>
                </a:solidFill>
              </a:defRPr>
            </a:lvl2pPr>
            <a:lvl3pPr marL="0" indent="0">
              <a:buSzTx/>
              <a:buFontTx/>
              <a:buNone/>
              <a:defRPr sz="2400">
                <a:solidFill>
                  <a:srgbClr val="898990"/>
                </a:solidFill>
              </a:defRPr>
            </a:lvl3pPr>
            <a:lvl4pPr marL="0" indent="0">
              <a:buSzTx/>
              <a:buFontTx/>
              <a:buNone/>
              <a:defRPr sz="2400">
                <a:solidFill>
                  <a:srgbClr val="898990"/>
                </a:solidFill>
              </a:defRPr>
            </a:lvl4pPr>
            <a:lvl5pPr marL="0" indent="0">
              <a:buSzTx/>
              <a:buFontTx/>
              <a:buNone/>
              <a:defRPr sz="2400">
                <a:solidFill>
                  <a:srgbClr val="898990"/>
                </a:solidFill>
              </a:defRPr>
            </a:lvl5pPr>
          </a:lstStyle>
          <a:p>
            <a:pPr/>
            <a:r>
              <a:t>Body Level One</a:t>
            </a:r>
          </a:p>
          <a:p>
            <a:pPr lvl="1"/>
            <a:r>
              <a:t>Body Level Two</a:t>
            </a:r>
          </a:p>
          <a:p>
            <a:pPr lvl="2"/>
            <a:r>
              <a:t>Body Level Three</a:t>
            </a:r>
          </a:p>
          <a:p>
            <a:pPr lvl="3"/>
            <a:r>
              <a:t>Body Level Four</a:t>
            </a:r>
          </a:p>
          <a:p>
            <a:pPr lvl="4"/>
            <a:r>
              <a:t>Body Level Five</a:t>
            </a:r>
          </a:p>
        </p:txBody>
      </p:sp>
      <p:sp>
        <p:nvSpPr>
          <p:cNvPr id="1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Picture 4" descr="Picture 4"/>
          <p:cNvPicPr>
            <a:picLocks noChangeAspect="1"/>
          </p:cNvPicPr>
          <p:nvPr/>
        </p:nvPicPr>
        <p:blipFill>
          <a:blip r:embed="rId2">
            <a:extLst/>
          </a:blip>
          <a:srcRect l="4000" t="0" r="3112" b="0"/>
          <a:stretch>
            <a:fillRect/>
          </a:stretch>
        </p:blipFill>
        <p:spPr>
          <a:xfrm>
            <a:off x="9493777" y="6115408"/>
            <a:ext cx="2019341" cy="548919"/>
          </a:xfrm>
          <a:prstGeom prst="rect">
            <a:avLst/>
          </a:prstGeom>
          <a:ln w="12700">
            <a:miter lim="400000"/>
          </a:ln>
        </p:spPr>
      </p:pic>
      <p:grpSp>
        <p:nvGrpSpPr>
          <p:cNvPr id="5" name="Rectangle 3"/>
          <p:cNvGrpSpPr/>
          <p:nvPr/>
        </p:nvGrpSpPr>
        <p:grpSpPr>
          <a:xfrm>
            <a:off x="678883" y="6207304"/>
            <a:ext cx="7474517" cy="365127"/>
            <a:chOff x="0" y="0"/>
            <a:chExt cx="7474515" cy="365126"/>
          </a:xfrm>
        </p:grpSpPr>
        <p:sp>
          <p:nvSpPr>
            <p:cNvPr id="3" name="Rectangle"/>
            <p:cNvSpPr/>
            <p:nvPr/>
          </p:nvSpPr>
          <p:spPr>
            <a:xfrm>
              <a:off x="0" y="-1"/>
              <a:ext cx="7474517" cy="365128"/>
            </a:xfrm>
            <a:prstGeom prst="rect">
              <a:avLst/>
            </a:prstGeom>
            <a:solidFill>
              <a:srgbClr val="FFFFFF"/>
            </a:solidFill>
            <a:ln w="12700" cap="flat">
              <a:noFill/>
              <a:miter lim="400000"/>
            </a:ln>
            <a:effectLst/>
          </p:spPr>
          <p:txBody>
            <a:bodyPr wrap="square" lIns="45718" tIns="45718" rIns="45718" bIns="45718" numCol="1" anchor="ctr">
              <a:noAutofit/>
            </a:bodyPr>
            <a:lstStyle/>
            <a:p>
              <a:pPr>
                <a:defRPr>
                  <a:solidFill>
                    <a:srgbClr val="FFFFFF"/>
                  </a:solidFill>
                  <a:latin typeface="+mj-lt"/>
                  <a:ea typeface="+mj-ea"/>
                  <a:cs typeface="+mj-cs"/>
                  <a:sym typeface="Calibri"/>
                </a:defRPr>
              </a:pPr>
            </a:p>
          </p:txBody>
        </p:sp>
        <p:sp>
          <p:nvSpPr>
            <p:cNvPr id="4" name="CONFIDENTIAL: The information in this document belongs to Boston Institute of Analytics LLC. Any unauthorized sharing of this material is prohibited and subject to legal action under breach of IP and confidentiality clauses."/>
            <p:cNvSpPr txBox="1"/>
            <p:nvPr/>
          </p:nvSpPr>
          <p:spPr>
            <a:xfrm>
              <a:off x="0" y="32878"/>
              <a:ext cx="7474517" cy="2993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p>
              <a:pPr>
                <a:defRPr b="1" sz="1100">
                  <a:solidFill>
                    <a:srgbClr val="AFABAB"/>
                  </a:solidFill>
                  <a:latin typeface="+mj-lt"/>
                  <a:ea typeface="+mj-ea"/>
                  <a:cs typeface="+mj-cs"/>
                  <a:sym typeface="Calibri"/>
                </a:defRPr>
              </a:pPr>
              <a:r>
                <a:t>CONFIDENTIAL</a:t>
              </a:r>
              <a:r>
                <a:rPr b="0"/>
                <a:t>: The information in this document belongs to Boston Institute of Analytics LLC. Any unauthorized sharing of this material is prohibited and subject to legal action under breach of IP and confidentiality clauses. </a:t>
              </a:r>
            </a:p>
          </p:txBody>
        </p:sp>
      </p:grpSp>
      <p:sp>
        <p:nvSpPr>
          <p:cNvPr id="6" name="Title Text"/>
          <p:cNvSpPr txBox="1"/>
          <p:nvPr>
            <p:ph type="title"/>
          </p:nvPr>
        </p:nvSpPr>
        <p:spPr>
          <a:xfrm>
            <a:off x="678882" y="603666"/>
            <a:ext cx="10834238" cy="61277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Title Text</a:t>
            </a:r>
          </a:p>
        </p:txBody>
      </p:sp>
      <p:sp>
        <p:nvSpPr>
          <p:cNvPr id="7" name="Body Level One…"/>
          <p:cNvSpPr txBox="1"/>
          <p:nvPr>
            <p:ph type="body" idx="1"/>
          </p:nvPr>
        </p:nvSpPr>
        <p:spPr>
          <a:xfrm>
            <a:off x="678882" y="1675075"/>
            <a:ext cx="10834238" cy="4398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8" name="Slide Number"/>
          <p:cNvSpPr txBox="1"/>
          <p:nvPr>
            <p:ph type="sldNum" sz="quarter" idx="2"/>
          </p:nvPr>
        </p:nvSpPr>
        <p:spPr>
          <a:xfrm>
            <a:off x="8478978" y="6232199"/>
            <a:ext cx="258623" cy="248303"/>
          </a:xfrm>
          <a:prstGeom prst="rect">
            <a:avLst/>
          </a:prstGeom>
          <a:ln w="12700">
            <a:miter lim="400000"/>
          </a:ln>
        </p:spPr>
        <p:txBody>
          <a:bodyPr wrap="none" lIns="45718" tIns="45718" rIns="45718" bIns="45718" anchor="ctr">
            <a:spAutoFit/>
          </a:bodyPr>
          <a:lstStyle>
            <a:lvl1pPr algn="r">
              <a:defRPr sz="1200">
                <a:latin typeface="+mj-lt"/>
                <a:ea typeface="+mj-ea"/>
                <a:cs typeface="+mj-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1" baseline="0" cap="none" i="0" spc="0" strike="noStrike" sz="3400" u="none">
          <a:solidFill>
            <a:srgbClr val="161A3E"/>
          </a:solidFill>
          <a:uFillTx/>
          <a:latin typeface="+mj-lt"/>
          <a:ea typeface="+mj-ea"/>
          <a:cs typeface="+mj-cs"/>
          <a:sym typeface="Calibri"/>
        </a:defRPr>
      </a:lvl1pPr>
      <a:lvl2pPr marL="0" marR="0" indent="0" algn="l" defTabSz="914400" rtl="0" latinLnBrk="0">
        <a:lnSpc>
          <a:spcPct val="90000"/>
        </a:lnSpc>
        <a:spcBef>
          <a:spcPts val="0"/>
        </a:spcBef>
        <a:spcAft>
          <a:spcPts val="0"/>
        </a:spcAft>
        <a:buClrTx/>
        <a:buSzTx/>
        <a:buFontTx/>
        <a:buNone/>
        <a:tabLst/>
        <a:defRPr b="1" baseline="0" cap="none" i="0" spc="0" strike="noStrike" sz="3400" u="none">
          <a:solidFill>
            <a:srgbClr val="161A3E"/>
          </a:solidFill>
          <a:uFillTx/>
          <a:latin typeface="+mj-lt"/>
          <a:ea typeface="+mj-ea"/>
          <a:cs typeface="+mj-cs"/>
          <a:sym typeface="Calibri"/>
        </a:defRPr>
      </a:lvl2pPr>
      <a:lvl3pPr marL="0" marR="0" indent="0" algn="l" defTabSz="914400" rtl="0" latinLnBrk="0">
        <a:lnSpc>
          <a:spcPct val="90000"/>
        </a:lnSpc>
        <a:spcBef>
          <a:spcPts val="0"/>
        </a:spcBef>
        <a:spcAft>
          <a:spcPts val="0"/>
        </a:spcAft>
        <a:buClrTx/>
        <a:buSzTx/>
        <a:buFontTx/>
        <a:buNone/>
        <a:tabLst/>
        <a:defRPr b="1" baseline="0" cap="none" i="0" spc="0" strike="noStrike" sz="3400" u="none">
          <a:solidFill>
            <a:srgbClr val="161A3E"/>
          </a:solidFill>
          <a:uFillTx/>
          <a:latin typeface="+mj-lt"/>
          <a:ea typeface="+mj-ea"/>
          <a:cs typeface="+mj-cs"/>
          <a:sym typeface="Calibri"/>
        </a:defRPr>
      </a:lvl3pPr>
      <a:lvl4pPr marL="0" marR="0" indent="0" algn="l" defTabSz="914400" rtl="0" latinLnBrk="0">
        <a:lnSpc>
          <a:spcPct val="90000"/>
        </a:lnSpc>
        <a:spcBef>
          <a:spcPts val="0"/>
        </a:spcBef>
        <a:spcAft>
          <a:spcPts val="0"/>
        </a:spcAft>
        <a:buClrTx/>
        <a:buSzTx/>
        <a:buFontTx/>
        <a:buNone/>
        <a:tabLst/>
        <a:defRPr b="1" baseline="0" cap="none" i="0" spc="0" strike="noStrike" sz="3400" u="none">
          <a:solidFill>
            <a:srgbClr val="161A3E"/>
          </a:solidFill>
          <a:uFillTx/>
          <a:latin typeface="+mj-lt"/>
          <a:ea typeface="+mj-ea"/>
          <a:cs typeface="+mj-cs"/>
          <a:sym typeface="Calibri"/>
        </a:defRPr>
      </a:lvl4pPr>
      <a:lvl5pPr marL="0" marR="0" indent="0" algn="l" defTabSz="914400" rtl="0" latinLnBrk="0">
        <a:lnSpc>
          <a:spcPct val="90000"/>
        </a:lnSpc>
        <a:spcBef>
          <a:spcPts val="0"/>
        </a:spcBef>
        <a:spcAft>
          <a:spcPts val="0"/>
        </a:spcAft>
        <a:buClrTx/>
        <a:buSzTx/>
        <a:buFontTx/>
        <a:buNone/>
        <a:tabLst/>
        <a:defRPr b="1" baseline="0" cap="none" i="0" spc="0" strike="noStrike" sz="3400" u="none">
          <a:solidFill>
            <a:srgbClr val="161A3E"/>
          </a:solidFill>
          <a:uFillTx/>
          <a:latin typeface="+mj-lt"/>
          <a:ea typeface="+mj-ea"/>
          <a:cs typeface="+mj-cs"/>
          <a:sym typeface="Calibri"/>
        </a:defRPr>
      </a:lvl5pPr>
      <a:lvl6pPr marL="0" marR="0" indent="0" algn="l" defTabSz="914400" rtl="0" latinLnBrk="0">
        <a:lnSpc>
          <a:spcPct val="90000"/>
        </a:lnSpc>
        <a:spcBef>
          <a:spcPts val="0"/>
        </a:spcBef>
        <a:spcAft>
          <a:spcPts val="0"/>
        </a:spcAft>
        <a:buClrTx/>
        <a:buSzTx/>
        <a:buFontTx/>
        <a:buNone/>
        <a:tabLst/>
        <a:defRPr b="1" baseline="0" cap="none" i="0" spc="0" strike="noStrike" sz="3400" u="none">
          <a:solidFill>
            <a:srgbClr val="161A3E"/>
          </a:solidFill>
          <a:uFillTx/>
          <a:latin typeface="+mj-lt"/>
          <a:ea typeface="+mj-ea"/>
          <a:cs typeface="+mj-cs"/>
          <a:sym typeface="Calibri"/>
        </a:defRPr>
      </a:lvl6pPr>
      <a:lvl7pPr marL="0" marR="0" indent="0" algn="l" defTabSz="914400" rtl="0" latinLnBrk="0">
        <a:lnSpc>
          <a:spcPct val="90000"/>
        </a:lnSpc>
        <a:spcBef>
          <a:spcPts val="0"/>
        </a:spcBef>
        <a:spcAft>
          <a:spcPts val="0"/>
        </a:spcAft>
        <a:buClrTx/>
        <a:buSzTx/>
        <a:buFontTx/>
        <a:buNone/>
        <a:tabLst/>
        <a:defRPr b="1" baseline="0" cap="none" i="0" spc="0" strike="noStrike" sz="3400" u="none">
          <a:solidFill>
            <a:srgbClr val="161A3E"/>
          </a:solidFill>
          <a:uFillTx/>
          <a:latin typeface="+mj-lt"/>
          <a:ea typeface="+mj-ea"/>
          <a:cs typeface="+mj-cs"/>
          <a:sym typeface="Calibri"/>
        </a:defRPr>
      </a:lvl7pPr>
      <a:lvl8pPr marL="0" marR="0" indent="0" algn="l" defTabSz="914400" rtl="0" latinLnBrk="0">
        <a:lnSpc>
          <a:spcPct val="90000"/>
        </a:lnSpc>
        <a:spcBef>
          <a:spcPts val="0"/>
        </a:spcBef>
        <a:spcAft>
          <a:spcPts val="0"/>
        </a:spcAft>
        <a:buClrTx/>
        <a:buSzTx/>
        <a:buFontTx/>
        <a:buNone/>
        <a:tabLst/>
        <a:defRPr b="1" baseline="0" cap="none" i="0" spc="0" strike="noStrike" sz="3400" u="none">
          <a:solidFill>
            <a:srgbClr val="161A3E"/>
          </a:solidFill>
          <a:uFillTx/>
          <a:latin typeface="+mj-lt"/>
          <a:ea typeface="+mj-ea"/>
          <a:cs typeface="+mj-cs"/>
          <a:sym typeface="Calibri"/>
        </a:defRPr>
      </a:lvl8pPr>
      <a:lvl9pPr marL="0" marR="0" indent="0" algn="l" defTabSz="914400" rtl="0" latinLnBrk="0">
        <a:lnSpc>
          <a:spcPct val="90000"/>
        </a:lnSpc>
        <a:spcBef>
          <a:spcPts val="0"/>
        </a:spcBef>
        <a:spcAft>
          <a:spcPts val="0"/>
        </a:spcAft>
        <a:buClrTx/>
        <a:buSzTx/>
        <a:buFontTx/>
        <a:buNone/>
        <a:tabLst/>
        <a:defRPr b="1" baseline="0" cap="none" i="0" spc="0" strike="noStrike" sz="3400" u="none">
          <a:solidFill>
            <a:srgbClr val="161A3E"/>
          </a:solidFill>
          <a:uFillTx/>
          <a:latin typeface="+mj-lt"/>
          <a:ea typeface="+mj-ea"/>
          <a:cs typeface="+mj-cs"/>
          <a:sym typeface="Calibri"/>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181717"/>
          </a:solidFill>
          <a:uFillTx/>
          <a:latin typeface="+mj-lt"/>
          <a:ea typeface="+mj-ea"/>
          <a:cs typeface="+mj-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181717"/>
          </a:solidFill>
          <a:uFillTx/>
          <a:latin typeface="+mj-lt"/>
          <a:ea typeface="+mj-ea"/>
          <a:cs typeface="+mj-cs"/>
          <a:sym typeface="Calibri"/>
        </a:defRPr>
      </a:lvl2pPr>
      <a:lvl3pPr marL="1234438" marR="0" indent="-320038"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181717"/>
          </a:solidFill>
          <a:uFillTx/>
          <a:latin typeface="+mj-lt"/>
          <a:ea typeface="+mj-ea"/>
          <a:cs typeface="+mj-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181717"/>
          </a:solidFill>
          <a:uFillTx/>
          <a:latin typeface="+mj-lt"/>
          <a:ea typeface="+mj-ea"/>
          <a:cs typeface="+mj-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181717"/>
          </a:solidFill>
          <a:uFillTx/>
          <a:latin typeface="+mj-lt"/>
          <a:ea typeface="+mj-ea"/>
          <a:cs typeface="+mj-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181717"/>
          </a:solidFill>
          <a:uFillTx/>
          <a:latin typeface="+mj-lt"/>
          <a:ea typeface="+mj-ea"/>
          <a:cs typeface="+mj-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181717"/>
          </a:solidFill>
          <a:uFillTx/>
          <a:latin typeface="+mj-lt"/>
          <a:ea typeface="+mj-ea"/>
          <a:cs typeface="+mj-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181717"/>
          </a:solidFill>
          <a:uFillTx/>
          <a:latin typeface="+mj-lt"/>
          <a:ea typeface="+mj-ea"/>
          <a:cs typeface="+mj-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solidFill>
            <a:srgbClr val="181717"/>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2.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Rectangle 1"/>
          <p:cNvSpPr txBox="1"/>
          <p:nvPr/>
        </p:nvSpPr>
        <p:spPr>
          <a:xfrm>
            <a:off x="45719" y="2867095"/>
            <a:ext cx="12100563" cy="65391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b="1" sz="4400">
                <a:solidFill>
                  <a:srgbClr val="FFFFFF"/>
                </a:solidFill>
                <a:latin typeface="+mj-lt"/>
                <a:ea typeface="+mj-ea"/>
                <a:cs typeface="+mj-cs"/>
                <a:sym typeface="Calibri"/>
              </a:defRPr>
            </a:lvl1pPr>
          </a:lstStyle>
          <a:p>
            <a:pPr/>
            <a:r>
              <a:t>STELLAR OBJECT CLASSIFICATION</a:t>
            </a:r>
          </a:p>
        </p:txBody>
      </p:sp>
      <p:sp>
        <p:nvSpPr>
          <p:cNvPr id="234" name="A Machine Learning Approach to Astronomical Survey Data"/>
          <p:cNvSpPr txBox="1"/>
          <p:nvPr/>
        </p:nvSpPr>
        <p:spPr>
          <a:xfrm>
            <a:off x="3074638" y="3502096"/>
            <a:ext cx="6020950" cy="3835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457200">
              <a:defRPr b="1">
                <a:solidFill>
                  <a:srgbClr val="FFFFFF"/>
                </a:solidFill>
                <a:latin typeface="Times Roman"/>
                <a:ea typeface="Times Roman"/>
                <a:cs typeface="Times Roman"/>
                <a:sym typeface="Times Roman"/>
              </a:defRPr>
            </a:lvl1pPr>
          </a:lstStyle>
          <a:p>
            <a:pPr/>
            <a:r>
              <a:t>A Machine Learning Approach to Astronomical Survey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object 2"/>
          <p:cNvSpPr txBox="1"/>
          <p:nvPr/>
        </p:nvSpPr>
        <p:spPr>
          <a:xfrm>
            <a:off x="1772906" y="470015"/>
            <a:ext cx="864618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Data Preprocessing</a:t>
            </a:r>
          </a:p>
        </p:txBody>
      </p:sp>
      <p:sp>
        <p:nvSpPr>
          <p:cNvPr id="285" name="TextBox 1"/>
          <p:cNvSpPr txBox="1"/>
          <p:nvPr/>
        </p:nvSpPr>
        <p:spPr>
          <a:xfrm>
            <a:off x="702615" y="1524227"/>
            <a:ext cx="10781970" cy="3596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1900">
                <a:solidFill>
                  <a:srgbClr val="374151"/>
                </a:solidFill>
                <a:latin typeface="Nunito"/>
                <a:ea typeface="Nunito"/>
                <a:cs typeface="Nunito"/>
                <a:sym typeface="Nunito"/>
              </a:defRPr>
            </a:pPr>
            <a:r>
              <a:t>Handling Missing Values</a:t>
            </a:r>
          </a:p>
          <a:p>
            <a:pPr lvl="1" marL="800100" indent="-342900">
              <a:buSzPct val="100000"/>
              <a:buFont typeface="Arial"/>
              <a:buChar char="•"/>
              <a:defRPr sz="1900">
                <a:solidFill>
                  <a:srgbClr val="374151"/>
                </a:solidFill>
                <a:latin typeface="Nunito"/>
                <a:ea typeface="Nunito"/>
                <a:cs typeface="Nunito"/>
                <a:sym typeface="Nunito"/>
              </a:defRPr>
            </a:pPr>
            <a:r>
              <a:t>Discuss strategies for addressing missing data, such as imputation or removal.</a:t>
            </a:r>
          </a:p>
          <a:p>
            <a:pPr marL="342899" indent="-342899">
              <a:buSzPct val="100000"/>
              <a:buFont typeface="Arial"/>
              <a:buChar char="•"/>
              <a:defRPr sz="1900">
                <a:solidFill>
                  <a:srgbClr val="374151"/>
                </a:solidFill>
                <a:latin typeface="Nunito"/>
                <a:ea typeface="Nunito"/>
                <a:cs typeface="Nunito"/>
                <a:sym typeface="Nunito"/>
              </a:defRPr>
            </a:pPr>
          </a:p>
          <a:p>
            <a:pPr>
              <a:defRPr b="1" sz="1900">
                <a:solidFill>
                  <a:srgbClr val="374151"/>
                </a:solidFill>
                <a:latin typeface="Nunito"/>
                <a:ea typeface="Nunito"/>
                <a:cs typeface="Nunito"/>
                <a:sym typeface="Nunito"/>
              </a:defRPr>
            </a:pPr>
            <a:r>
              <a:t>Dealing with Outliers</a:t>
            </a:r>
          </a:p>
          <a:p>
            <a:pPr lvl="1" marL="800100" indent="-342900">
              <a:buSzPct val="100000"/>
              <a:buFont typeface="Arial"/>
              <a:buChar char="•"/>
              <a:defRPr sz="1900">
                <a:solidFill>
                  <a:srgbClr val="374151"/>
                </a:solidFill>
                <a:latin typeface="Nunito"/>
                <a:ea typeface="Nunito"/>
                <a:cs typeface="Nunito"/>
                <a:sym typeface="Nunito"/>
              </a:defRPr>
            </a:pPr>
            <a:r>
              <a:t>Identify and address outliers that can impact model performance.</a:t>
            </a:r>
          </a:p>
          <a:p>
            <a:pPr marL="342899" indent="-342899">
              <a:buSzPct val="100000"/>
              <a:buFont typeface="Arial"/>
              <a:buChar char="•"/>
              <a:defRPr sz="1900">
                <a:solidFill>
                  <a:srgbClr val="374151"/>
                </a:solidFill>
                <a:latin typeface="Nunito"/>
                <a:ea typeface="Nunito"/>
                <a:cs typeface="Nunito"/>
                <a:sym typeface="Nunito"/>
              </a:defRPr>
            </a:pPr>
          </a:p>
          <a:p>
            <a:pPr>
              <a:defRPr b="1" sz="1900">
                <a:solidFill>
                  <a:srgbClr val="374151"/>
                </a:solidFill>
                <a:latin typeface="Nunito"/>
                <a:ea typeface="Nunito"/>
                <a:cs typeface="Nunito"/>
                <a:sym typeface="Nunito"/>
              </a:defRPr>
            </a:pPr>
            <a:r>
              <a:t>Encoding Categorical Variables</a:t>
            </a:r>
          </a:p>
          <a:p>
            <a:pPr lvl="1" marL="800100" indent="-342900">
              <a:buSzPct val="100000"/>
              <a:buFont typeface="Arial"/>
              <a:buChar char="•"/>
              <a:defRPr sz="1900">
                <a:solidFill>
                  <a:srgbClr val="374151"/>
                </a:solidFill>
                <a:latin typeface="Nunito"/>
                <a:ea typeface="Nunito"/>
                <a:cs typeface="Nunito"/>
                <a:sym typeface="Nunito"/>
              </a:defRPr>
            </a:pPr>
            <a:r>
              <a:t>Explain techniques to convert categorical data into a format suitable for machine learning models.</a:t>
            </a:r>
          </a:p>
          <a:p>
            <a:pPr marL="342899" indent="-342899">
              <a:buSzPct val="100000"/>
              <a:buFont typeface="Arial"/>
              <a:buChar char="•"/>
              <a:defRPr sz="1900">
                <a:solidFill>
                  <a:srgbClr val="374151"/>
                </a:solidFill>
                <a:latin typeface="Nunito"/>
                <a:ea typeface="Nunito"/>
                <a:cs typeface="Nunito"/>
                <a:sym typeface="Nunito"/>
              </a:defRPr>
            </a:pPr>
          </a:p>
          <a:p>
            <a:pPr>
              <a:defRPr b="1" sz="1900">
                <a:solidFill>
                  <a:srgbClr val="374151"/>
                </a:solidFill>
                <a:latin typeface="Nunito"/>
                <a:ea typeface="Nunito"/>
                <a:cs typeface="Nunito"/>
                <a:sym typeface="Nunito"/>
              </a:defRPr>
            </a:pPr>
            <a:r>
              <a:t>Splitting Data into Training and Testing Sets</a:t>
            </a:r>
          </a:p>
          <a:p>
            <a:pPr lvl="1" marL="800100" indent="-342900">
              <a:buSzPct val="100000"/>
              <a:buFont typeface="Arial"/>
              <a:buChar char="•"/>
              <a:defRPr sz="1900">
                <a:solidFill>
                  <a:srgbClr val="374151"/>
                </a:solidFill>
                <a:latin typeface="Nunito"/>
                <a:ea typeface="Nunito"/>
                <a:cs typeface="Nunito"/>
                <a:sym typeface="Nunito"/>
              </a:defRPr>
            </a:pPr>
            <a:r>
              <a:t>Emphasize the importance of dividing data for model training and evaluation.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Picture 2" descr="Picture 2"/>
          <p:cNvPicPr>
            <a:picLocks noChangeAspect="1"/>
          </p:cNvPicPr>
          <p:nvPr/>
        </p:nvPicPr>
        <p:blipFill>
          <a:blip r:embed="rId2">
            <a:extLst/>
          </a:blip>
          <a:srcRect l="4558" t="3756" r="4577" b="8334"/>
          <a:stretch>
            <a:fillRect/>
          </a:stretch>
        </p:blipFill>
        <p:spPr>
          <a:xfrm>
            <a:off x="154720" y="1160580"/>
            <a:ext cx="4734729" cy="4543108"/>
          </a:xfrm>
          <a:prstGeom prst="rect">
            <a:avLst/>
          </a:prstGeom>
          <a:ln w="12700">
            <a:miter lim="400000"/>
          </a:ln>
          <a:effectLst>
            <a:outerShdw sx="100000" sy="100000" kx="0" ky="0" algn="b" rotWithShape="0" blurRad="292100" dist="139700" dir="2700000">
              <a:srgbClr val="333333">
                <a:alpha val="64999"/>
              </a:srgbClr>
            </a:outerShdw>
          </a:effectLst>
        </p:spPr>
      </p:pic>
      <p:pic>
        <p:nvPicPr>
          <p:cNvPr id="288" name="Picture 3" descr="Picture 3"/>
          <p:cNvPicPr>
            <a:picLocks noChangeAspect="1"/>
          </p:cNvPicPr>
          <p:nvPr/>
        </p:nvPicPr>
        <p:blipFill>
          <a:blip r:embed="rId3">
            <a:extLst/>
          </a:blip>
          <a:srcRect l="3661" t="13618" r="4185" b="9076"/>
          <a:stretch>
            <a:fillRect/>
          </a:stretch>
        </p:blipFill>
        <p:spPr>
          <a:xfrm>
            <a:off x="5051364" y="1605440"/>
            <a:ext cx="6873769" cy="3651488"/>
          </a:xfrm>
          <a:prstGeom prst="rect">
            <a:avLst/>
          </a:prstGeom>
          <a:ln w="12700">
            <a:miter lim="400000"/>
          </a:ln>
          <a:effectLst>
            <a:outerShdw sx="100000" sy="100000" kx="0" ky="0" algn="b" rotWithShape="0" blurRad="292100" dist="139700" dir="2700000">
              <a:srgbClr val="333333">
                <a:alpha val="64999"/>
              </a:srgbClr>
            </a:outerShdw>
          </a:effectLst>
        </p:spPr>
      </p:pic>
      <p:sp>
        <p:nvSpPr>
          <p:cNvPr id="289" name="object 2"/>
          <p:cNvSpPr txBox="1"/>
          <p:nvPr/>
        </p:nvSpPr>
        <p:spPr>
          <a:xfrm>
            <a:off x="1774036" y="351531"/>
            <a:ext cx="8646191"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Data Preprocessing</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Data Preprocessing"/>
          <p:cNvSpPr txBox="1"/>
          <p:nvPr>
            <p:ph type="title"/>
          </p:nvPr>
        </p:nvSpPr>
        <p:spPr>
          <a:xfrm>
            <a:off x="678882" y="603666"/>
            <a:ext cx="10834238" cy="612777"/>
          </a:xfrm>
          <a:prstGeom prst="rect">
            <a:avLst/>
          </a:prstGeom>
        </p:spPr>
        <p:txBody>
          <a:bodyPr/>
          <a:lstStyle>
            <a:lvl1pPr algn="ctr"/>
          </a:lstStyle>
          <a:p>
            <a:pPr/>
            <a:r>
              <a:t>Data Preprocessing</a:t>
            </a:r>
          </a:p>
        </p:txBody>
      </p:sp>
      <p:sp>
        <p:nvSpPr>
          <p:cNvPr id="292" name="Explored Features:…"/>
          <p:cNvSpPr txBox="1"/>
          <p:nvPr>
            <p:ph type="body" idx="1"/>
          </p:nvPr>
        </p:nvSpPr>
        <p:spPr>
          <a:xfrm>
            <a:off x="365016" y="1466891"/>
            <a:ext cx="11461968" cy="4398067"/>
          </a:xfrm>
          <a:prstGeom prst="rect">
            <a:avLst/>
          </a:prstGeom>
        </p:spPr>
        <p:txBody>
          <a:bodyPr/>
          <a:lstStyle/>
          <a:p>
            <a:pPr marL="0" indent="0">
              <a:buSzTx/>
              <a:buNone/>
              <a:defRPr b="1" sz="2200"/>
            </a:pPr>
            <a:r>
              <a:t>Explored Features:</a:t>
            </a:r>
          </a:p>
          <a:p>
            <a:pPr marL="240631" indent="-240631">
              <a:buFontTx/>
              <a:defRPr b="1" sz="1800"/>
            </a:pPr>
            <a:r>
              <a:t>Astronomical Angles</a:t>
            </a:r>
            <a:r>
              <a:rPr b="0"/>
              <a:t>: Analyzed the distribution of Right Ascension (alpha) and Declination (delta) for celestial objects.</a:t>
            </a:r>
          </a:p>
          <a:p>
            <a:pPr marL="240631" indent="-240631">
              <a:buFontTx/>
              <a:defRPr b="1" sz="1800"/>
            </a:pPr>
            <a:r>
              <a:t>Photometric Filters:</a:t>
            </a:r>
            <a:r>
              <a:rPr b="0"/>
              <a:t> Investigated the distribution of measurements from UV to Infrared filters (u, g, r, i, z).</a:t>
            </a:r>
          </a:p>
          <a:p>
            <a:pPr marL="240631" indent="-240631">
              <a:buFontTx/>
              <a:defRPr b="1" sz="1800"/>
            </a:pPr>
            <a:r>
              <a:t>Redshift &amp; Class:</a:t>
            </a:r>
            <a:r>
              <a:rPr b="0"/>
              <a:t> Examined the redshift values and object classification (Star, Galaxy, Quasar).</a:t>
            </a:r>
          </a:p>
          <a:p>
            <a:pPr marL="240631" indent="-240631">
              <a:buFontTx/>
              <a:defRPr b="1" sz="1800"/>
            </a:pPr>
            <a:r>
              <a:t>Identifiers:</a:t>
            </a:r>
            <a:r>
              <a:rPr b="0"/>
              <a:t> Reviewed the impact of object identifiers (obj_ID, plate, MJD) on classification accuracy.</a:t>
            </a:r>
          </a:p>
          <a:p>
            <a:pPr marL="0" indent="0">
              <a:buSzTx/>
              <a:buNone/>
              <a:defRPr b="1" sz="2200"/>
            </a:pPr>
            <a:r>
              <a:t>Key Insights:</a:t>
            </a:r>
          </a:p>
          <a:p>
            <a:pPr marL="213893" indent="-213893">
              <a:buFontTx/>
              <a:defRPr b="1" sz="1800"/>
            </a:pPr>
            <a:r>
              <a:t>Balanced Distribution:</a:t>
            </a:r>
            <a:r>
              <a:rPr b="0"/>
              <a:t> The dataset has a relatively balanced distribution of object classes (Stars, Galaxies, Quasars).</a:t>
            </a:r>
          </a:p>
          <a:p>
            <a:pPr marL="213893" indent="-213893">
              <a:buFontTx/>
              <a:defRPr b="1" sz="1800"/>
            </a:pPr>
            <a:r>
              <a:t>Feature Correlation:</a:t>
            </a:r>
            <a:r>
              <a:rPr b="0"/>
              <a:t> Strong correlations were found between certain photometric filters (g, r, z) and object classification.</a:t>
            </a:r>
          </a:p>
          <a:p>
            <a:pPr marL="213893" indent="-213893">
              <a:buFontTx/>
              <a:defRPr b="1" sz="1800"/>
            </a:pPr>
            <a:r>
              <a:t>Redshift:</a:t>
            </a:r>
            <a:r>
              <a:rPr b="0"/>
              <a:t> Objects with higher redshift values tend to be classified as galaxies or quasars.</a:t>
            </a:r>
          </a:p>
          <a:p>
            <a:pPr marL="213893" indent="-213893">
              <a:buFontTx/>
              <a:defRPr b="1" sz="1800"/>
            </a:pPr>
            <a:r>
              <a:t>Filter Significance:</a:t>
            </a:r>
            <a:r>
              <a:rPr b="0"/>
              <a:t> UV and infrared filters (u, z) provide the most discriminative features for classification.</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object 2"/>
          <p:cNvSpPr txBox="1"/>
          <p:nvPr/>
        </p:nvSpPr>
        <p:spPr>
          <a:xfrm>
            <a:off x="1774036" y="351531"/>
            <a:ext cx="8646191"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Exploratory Data Analysis (EDA)</a:t>
            </a:r>
          </a:p>
        </p:txBody>
      </p:sp>
      <p:pic>
        <p:nvPicPr>
          <p:cNvPr id="295" name="unknown.png" descr="unknown.png"/>
          <p:cNvPicPr>
            <a:picLocks noChangeAspect="1"/>
          </p:cNvPicPr>
          <p:nvPr/>
        </p:nvPicPr>
        <p:blipFill>
          <a:blip r:embed="rId2">
            <a:extLst/>
          </a:blip>
          <a:stretch>
            <a:fillRect/>
          </a:stretch>
        </p:blipFill>
        <p:spPr>
          <a:xfrm>
            <a:off x="9222327" y="2784213"/>
            <a:ext cx="2562199" cy="2587975"/>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296" name="unknown.png" descr="unknown.png"/>
          <p:cNvPicPr>
            <a:picLocks noChangeAspect="1"/>
          </p:cNvPicPr>
          <p:nvPr/>
        </p:nvPicPr>
        <p:blipFill>
          <a:blip r:embed="rId3">
            <a:extLst/>
          </a:blip>
          <a:stretch>
            <a:fillRect/>
          </a:stretch>
        </p:blipFill>
        <p:spPr>
          <a:xfrm>
            <a:off x="362887" y="1165929"/>
            <a:ext cx="3877546" cy="2762894"/>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297" name="newplot-2.png" descr="newplot-2.png"/>
          <p:cNvPicPr>
            <a:picLocks noChangeAspect="1"/>
          </p:cNvPicPr>
          <p:nvPr/>
        </p:nvPicPr>
        <p:blipFill>
          <a:blip r:embed="rId4">
            <a:extLst/>
          </a:blip>
          <a:stretch>
            <a:fillRect/>
          </a:stretch>
        </p:blipFill>
        <p:spPr>
          <a:xfrm>
            <a:off x="1250310" y="4074879"/>
            <a:ext cx="6331662" cy="2038819"/>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298" name="newplot-3.png" descr="newplot-3.png"/>
          <p:cNvPicPr>
            <a:picLocks noChangeAspect="1"/>
          </p:cNvPicPr>
          <p:nvPr/>
        </p:nvPicPr>
        <p:blipFill>
          <a:blip r:embed="rId5">
            <a:extLst/>
          </a:blip>
          <a:stretch>
            <a:fillRect/>
          </a:stretch>
        </p:blipFill>
        <p:spPr>
          <a:xfrm>
            <a:off x="4538433" y="1400668"/>
            <a:ext cx="4459415" cy="2293416"/>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object 2"/>
          <p:cNvSpPr txBox="1"/>
          <p:nvPr/>
        </p:nvSpPr>
        <p:spPr>
          <a:xfrm>
            <a:off x="1772906" y="197502"/>
            <a:ext cx="864618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Exploratory Data Analysis (EDA)</a:t>
            </a:r>
          </a:p>
        </p:txBody>
      </p:sp>
      <p:pic>
        <p:nvPicPr>
          <p:cNvPr id="301" name="unknown.png" descr="unknown.png"/>
          <p:cNvPicPr>
            <a:picLocks noChangeAspect="1"/>
          </p:cNvPicPr>
          <p:nvPr/>
        </p:nvPicPr>
        <p:blipFill>
          <a:blip r:embed="rId2">
            <a:extLst/>
          </a:blip>
          <a:stretch>
            <a:fillRect/>
          </a:stretch>
        </p:blipFill>
        <p:spPr>
          <a:xfrm>
            <a:off x="556913" y="971568"/>
            <a:ext cx="4842310" cy="2888740"/>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302" name="unknown.png" descr="unknown.png"/>
          <p:cNvPicPr>
            <a:picLocks noChangeAspect="1"/>
          </p:cNvPicPr>
          <p:nvPr/>
        </p:nvPicPr>
        <p:blipFill>
          <a:blip r:embed="rId3">
            <a:extLst/>
          </a:blip>
          <a:stretch>
            <a:fillRect/>
          </a:stretch>
        </p:blipFill>
        <p:spPr>
          <a:xfrm>
            <a:off x="6017936" y="971568"/>
            <a:ext cx="5444726" cy="2888740"/>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303" name="unknown.png" descr="unknown.png"/>
          <p:cNvPicPr>
            <a:picLocks noChangeAspect="1"/>
          </p:cNvPicPr>
          <p:nvPr/>
        </p:nvPicPr>
        <p:blipFill>
          <a:blip r:embed="rId4">
            <a:extLst/>
          </a:blip>
          <a:stretch>
            <a:fillRect/>
          </a:stretch>
        </p:blipFill>
        <p:spPr>
          <a:xfrm>
            <a:off x="1861109" y="4096365"/>
            <a:ext cx="3703121" cy="2209143"/>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304" name="unknown.png" descr="unknown.png"/>
          <p:cNvPicPr>
            <a:picLocks noChangeAspect="1"/>
          </p:cNvPicPr>
          <p:nvPr/>
        </p:nvPicPr>
        <p:blipFill>
          <a:blip r:embed="rId5">
            <a:extLst/>
          </a:blip>
          <a:stretch>
            <a:fillRect/>
          </a:stretch>
        </p:blipFill>
        <p:spPr>
          <a:xfrm>
            <a:off x="5806280" y="4096365"/>
            <a:ext cx="3703121" cy="2209143"/>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6" name="unknown.png" descr="unknown.png"/>
          <p:cNvPicPr>
            <a:picLocks noChangeAspect="1"/>
          </p:cNvPicPr>
          <p:nvPr/>
        </p:nvPicPr>
        <p:blipFill>
          <a:blip r:embed="rId2">
            <a:extLst/>
          </a:blip>
          <a:stretch>
            <a:fillRect/>
          </a:stretch>
        </p:blipFill>
        <p:spPr>
          <a:xfrm>
            <a:off x="312603" y="85512"/>
            <a:ext cx="4151060" cy="6135082"/>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307" name="unknown.png" descr="unknown.png"/>
          <p:cNvPicPr>
            <a:picLocks noChangeAspect="1"/>
          </p:cNvPicPr>
          <p:nvPr/>
        </p:nvPicPr>
        <p:blipFill>
          <a:blip r:embed="rId3">
            <a:extLst/>
          </a:blip>
          <a:stretch>
            <a:fillRect/>
          </a:stretch>
        </p:blipFill>
        <p:spPr>
          <a:xfrm>
            <a:off x="4596739" y="565475"/>
            <a:ext cx="3560039" cy="2121642"/>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308" name="unknown.png" descr="unknown.png"/>
          <p:cNvPicPr>
            <a:picLocks noChangeAspect="1"/>
          </p:cNvPicPr>
          <p:nvPr/>
        </p:nvPicPr>
        <p:blipFill>
          <a:blip r:embed="rId4">
            <a:extLst/>
          </a:blip>
          <a:stretch>
            <a:fillRect/>
          </a:stretch>
        </p:blipFill>
        <p:spPr>
          <a:xfrm>
            <a:off x="8289855" y="565475"/>
            <a:ext cx="3560038" cy="2121642"/>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309" name="unknown.png" descr="unknown.png"/>
          <p:cNvPicPr>
            <a:picLocks noChangeAspect="1"/>
          </p:cNvPicPr>
          <p:nvPr/>
        </p:nvPicPr>
        <p:blipFill>
          <a:blip r:embed="rId5">
            <a:extLst/>
          </a:blip>
          <a:stretch>
            <a:fillRect/>
          </a:stretch>
        </p:blipFill>
        <p:spPr>
          <a:xfrm>
            <a:off x="4588747" y="3384008"/>
            <a:ext cx="3576021" cy="2131167"/>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310" name="unknown.png" descr="unknown.png"/>
          <p:cNvPicPr>
            <a:picLocks noChangeAspect="1"/>
          </p:cNvPicPr>
          <p:nvPr/>
        </p:nvPicPr>
        <p:blipFill>
          <a:blip r:embed="rId6">
            <a:extLst/>
          </a:blip>
          <a:stretch>
            <a:fillRect/>
          </a:stretch>
        </p:blipFill>
        <p:spPr>
          <a:xfrm>
            <a:off x="8289855" y="3379246"/>
            <a:ext cx="3588376" cy="2140690"/>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object 2"/>
          <p:cNvSpPr txBox="1"/>
          <p:nvPr/>
        </p:nvSpPr>
        <p:spPr>
          <a:xfrm>
            <a:off x="927954" y="288469"/>
            <a:ext cx="1033309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Machine Learning Model Development</a:t>
            </a:r>
          </a:p>
        </p:txBody>
      </p:sp>
      <p:sp>
        <p:nvSpPr>
          <p:cNvPr id="313" name="TextBox 1"/>
          <p:cNvSpPr txBox="1"/>
          <p:nvPr/>
        </p:nvSpPr>
        <p:spPr>
          <a:xfrm>
            <a:off x="828738" y="1545021"/>
            <a:ext cx="10771004" cy="3139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b="1" sz="2000">
                <a:solidFill>
                  <a:srgbClr val="374151"/>
                </a:solidFill>
                <a:latin typeface="Nunito"/>
                <a:ea typeface="Nunito"/>
                <a:cs typeface="Nunito"/>
                <a:sym typeface="Nunito"/>
              </a:defRPr>
            </a:pPr>
            <a:r>
              <a:t>Choosing a Machine Learning Algorithm</a:t>
            </a:r>
            <a:r>
              <a:rPr b="0"/>
              <a:t>: Select the right algorithm (e.g., Logistic Regression, Random Forest, SVM, Adaboost, XG Boost) for your problem.</a:t>
            </a:r>
          </a:p>
          <a:p>
            <a:pPr marL="342900" indent="-342900">
              <a:buSzPct val="100000"/>
              <a:buFont typeface="Arial"/>
              <a:buChar char="•"/>
              <a:defRPr sz="2000">
                <a:solidFill>
                  <a:srgbClr val="374151"/>
                </a:solidFill>
                <a:latin typeface="Nunito"/>
                <a:ea typeface="Nunito"/>
                <a:cs typeface="Nunito"/>
                <a:sym typeface="Nunito"/>
              </a:defRPr>
            </a:pPr>
          </a:p>
          <a:p>
            <a:pPr marL="342900" indent="-342900">
              <a:buSzPct val="100000"/>
              <a:buFont typeface="Arial"/>
              <a:buChar char="•"/>
              <a:defRPr b="1" sz="2000">
                <a:solidFill>
                  <a:srgbClr val="374151"/>
                </a:solidFill>
                <a:latin typeface="Nunito"/>
                <a:ea typeface="Nunito"/>
                <a:cs typeface="Nunito"/>
                <a:sym typeface="Nunito"/>
              </a:defRPr>
            </a:pPr>
            <a:r>
              <a:t>Training and Evaluating the Model</a:t>
            </a:r>
            <a:r>
              <a:rPr b="0"/>
              <a:t>: Cover the process of training and evaluating the model to ensure its robust and reliable.</a:t>
            </a:r>
          </a:p>
          <a:p>
            <a:pPr marL="342900" indent="-342900">
              <a:buSzPct val="100000"/>
              <a:buFont typeface="Arial"/>
              <a:buChar char="•"/>
              <a:defRPr sz="2000">
                <a:solidFill>
                  <a:srgbClr val="374151"/>
                </a:solidFill>
                <a:latin typeface="Nunito"/>
                <a:ea typeface="Nunito"/>
                <a:cs typeface="Nunito"/>
                <a:sym typeface="Nunito"/>
              </a:defRPr>
            </a:pPr>
          </a:p>
          <a:p>
            <a:pPr marL="342900" indent="-342900">
              <a:buSzPct val="100000"/>
              <a:buFont typeface="Arial"/>
              <a:buChar char="•"/>
              <a:defRPr b="1" sz="2000">
                <a:solidFill>
                  <a:srgbClr val="374151"/>
                </a:solidFill>
                <a:latin typeface="Nunito"/>
                <a:ea typeface="Nunito"/>
                <a:cs typeface="Nunito"/>
                <a:sym typeface="Nunito"/>
              </a:defRPr>
            </a:pPr>
            <a:r>
              <a:t>Hyperparameter Tuning</a:t>
            </a:r>
            <a:r>
              <a:rPr b="0"/>
              <a:t>: Optimize model parameters for improved performance.</a:t>
            </a:r>
          </a:p>
          <a:p>
            <a:pPr marL="342900" indent="-342900">
              <a:buSzPct val="100000"/>
              <a:buFont typeface="Arial"/>
              <a:buChar char="•"/>
              <a:defRPr sz="2000">
                <a:solidFill>
                  <a:srgbClr val="374151"/>
                </a:solidFill>
                <a:latin typeface="Nunito"/>
                <a:ea typeface="Nunito"/>
                <a:cs typeface="Nunito"/>
                <a:sym typeface="Nunito"/>
              </a:defRPr>
            </a:pPr>
          </a:p>
          <a:p>
            <a:pPr marL="342900" indent="-342900">
              <a:buSzPct val="100000"/>
              <a:buFont typeface="Arial"/>
              <a:buChar char="•"/>
              <a:defRPr b="1" sz="2000">
                <a:solidFill>
                  <a:srgbClr val="374151"/>
                </a:solidFill>
                <a:latin typeface="Nunito"/>
                <a:ea typeface="Nunito"/>
                <a:cs typeface="Nunito"/>
                <a:sym typeface="Nunito"/>
              </a:defRPr>
            </a:pPr>
            <a:r>
              <a:t>Model Evaluation Metrics</a:t>
            </a:r>
            <a:r>
              <a:rPr b="0"/>
              <a:t>: Use metrics like accuracy, precision, and recall to assess how well the model is performing.</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object 2"/>
          <p:cNvSpPr txBox="1"/>
          <p:nvPr/>
        </p:nvSpPr>
        <p:spPr>
          <a:xfrm>
            <a:off x="927954" y="288469"/>
            <a:ext cx="1033309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Machine Learning Model Development</a:t>
            </a:r>
          </a:p>
        </p:txBody>
      </p:sp>
      <p:sp>
        <p:nvSpPr>
          <p:cNvPr id="316" name="TextBox 1"/>
          <p:cNvSpPr txBox="1"/>
          <p:nvPr/>
        </p:nvSpPr>
        <p:spPr>
          <a:xfrm>
            <a:off x="378295" y="1470075"/>
            <a:ext cx="4732811" cy="3596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1900">
                <a:solidFill>
                  <a:srgbClr val="374151"/>
                </a:solidFill>
                <a:latin typeface="Nunito"/>
                <a:ea typeface="Nunito"/>
                <a:cs typeface="Nunito"/>
                <a:sym typeface="Nunito"/>
              </a:defRPr>
            </a:pPr>
            <a:r>
              <a:t>Supervised Learning:</a:t>
            </a:r>
          </a:p>
          <a:p>
            <a:pPr>
              <a:defRPr b="1" sz="1900">
                <a:solidFill>
                  <a:srgbClr val="374151"/>
                </a:solidFill>
                <a:latin typeface="Nunito"/>
                <a:ea typeface="Nunito"/>
                <a:cs typeface="Nunito"/>
                <a:sym typeface="Nunito"/>
              </a:defRPr>
            </a:pPr>
          </a:p>
          <a:p>
            <a:pPr marL="457200" indent="-457200">
              <a:buSzPct val="100000"/>
              <a:buAutoNum type="arabicPeriod" startAt="1"/>
              <a:defRPr b="1" sz="1900">
                <a:solidFill>
                  <a:srgbClr val="374151"/>
                </a:solidFill>
                <a:latin typeface="Nunito"/>
                <a:ea typeface="Nunito"/>
                <a:cs typeface="Nunito"/>
                <a:sym typeface="Nunito"/>
              </a:defRPr>
            </a:pPr>
            <a:r>
              <a:t>Logistic Regression:</a:t>
            </a:r>
          </a:p>
          <a:p>
            <a:pPr lvl="1" marL="742950" indent="-285750">
              <a:buSzPct val="100000"/>
              <a:buFont typeface="Arial"/>
              <a:buChar char="•"/>
              <a:defRPr b="1" sz="1900">
                <a:solidFill>
                  <a:srgbClr val="374151"/>
                </a:solidFill>
                <a:latin typeface="Nunito"/>
                <a:ea typeface="Nunito"/>
                <a:cs typeface="Nunito"/>
                <a:sym typeface="Nunito"/>
              </a:defRPr>
            </a:pPr>
            <a:r>
              <a:t>Type:</a:t>
            </a:r>
            <a:r>
              <a:rPr b="0"/>
              <a:t> Supervised learning algorithm used for classification tasks.</a:t>
            </a:r>
          </a:p>
          <a:p>
            <a:pPr lvl="1" marL="742950" indent="-285750">
              <a:buSzPct val="100000"/>
              <a:buFont typeface="Arial"/>
              <a:buChar char="•"/>
              <a:defRPr b="1" sz="1900">
                <a:solidFill>
                  <a:srgbClr val="374151"/>
                </a:solidFill>
                <a:latin typeface="Nunito"/>
                <a:ea typeface="Nunito"/>
                <a:cs typeface="Nunito"/>
                <a:sym typeface="Nunito"/>
              </a:defRPr>
            </a:pPr>
            <a:r>
              <a:t>Concept:</a:t>
            </a:r>
            <a:r>
              <a:rPr b="0"/>
              <a:t> It models the relationship between the dependent binary variable (target) and one or more independent variables by estimating probabilities using a logistic function. It's suitable for binary classification.</a:t>
            </a:r>
          </a:p>
        </p:txBody>
      </p:sp>
      <p:pic>
        <p:nvPicPr>
          <p:cNvPr id="317" name="Screenshot 2024-12-05 at 3.05.21 PM.png" descr="Screenshot 2024-12-05 at 3.05.21 PM.png"/>
          <p:cNvPicPr>
            <a:picLocks noChangeAspect="1"/>
          </p:cNvPicPr>
          <p:nvPr/>
        </p:nvPicPr>
        <p:blipFill>
          <a:blip r:embed="rId2">
            <a:extLst/>
          </a:blip>
          <a:stretch>
            <a:fillRect/>
          </a:stretch>
        </p:blipFill>
        <p:spPr>
          <a:xfrm>
            <a:off x="5359051" y="1600964"/>
            <a:ext cx="5936701" cy="3334864"/>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2.  Random Forest:…"/>
          <p:cNvSpPr txBox="1"/>
          <p:nvPr>
            <p:ph type="body" sz="half" idx="1"/>
          </p:nvPr>
        </p:nvSpPr>
        <p:spPr>
          <a:xfrm>
            <a:off x="1437897" y="976019"/>
            <a:ext cx="9316206" cy="2524557"/>
          </a:xfrm>
          <a:prstGeom prst="rect">
            <a:avLst/>
          </a:prstGeom>
        </p:spPr>
        <p:txBody>
          <a:bodyPr/>
          <a:lstStyle/>
          <a:p>
            <a:pPr marL="0" indent="0">
              <a:lnSpc>
                <a:spcPct val="100000"/>
              </a:lnSpc>
              <a:spcBef>
                <a:spcPts val="0"/>
              </a:spcBef>
              <a:buSzTx/>
              <a:buNone/>
              <a:defRPr b="1" sz="1900">
                <a:solidFill>
                  <a:srgbClr val="374151"/>
                </a:solidFill>
                <a:latin typeface="Nunito"/>
                <a:ea typeface="Nunito"/>
                <a:cs typeface="Nunito"/>
                <a:sym typeface="Nunito"/>
              </a:defRPr>
            </a:pPr>
            <a:r>
              <a:t>2.  Random Forest:</a:t>
            </a:r>
          </a:p>
          <a:p>
            <a:pPr lvl="1" marL="742950" indent="-285750">
              <a:lnSpc>
                <a:spcPct val="100000"/>
              </a:lnSpc>
              <a:spcBef>
                <a:spcPts val="0"/>
              </a:spcBef>
              <a:defRPr b="1" sz="1900">
                <a:solidFill>
                  <a:srgbClr val="374151"/>
                </a:solidFill>
                <a:latin typeface="Nunito"/>
                <a:ea typeface="Nunito"/>
                <a:cs typeface="Nunito"/>
                <a:sym typeface="Nunito"/>
              </a:defRPr>
            </a:pPr>
            <a:r>
              <a:t>Type:</a:t>
            </a:r>
            <a:r>
              <a:rPr b="0"/>
              <a:t> Ensemble learning method, specifically a bagging algorithm.</a:t>
            </a:r>
          </a:p>
          <a:p>
            <a:pPr lvl="1" marL="742950" indent="-285750">
              <a:lnSpc>
                <a:spcPct val="100000"/>
              </a:lnSpc>
              <a:spcBef>
                <a:spcPts val="0"/>
              </a:spcBef>
              <a:defRPr b="1" sz="1900">
                <a:solidFill>
                  <a:srgbClr val="374151"/>
                </a:solidFill>
                <a:latin typeface="Nunito"/>
                <a:ea typeface="Nunito"/>
                <a:cs typeface="Nunito"/>
                <a:sym typeface="Nunito"/>
              </a:defRPr>
            </a:pPr>
            <a:r>
              <a:t>Concept:</a:t>
            </a:r>
            <a:r>
              <a:rPr b="0"/>
              <a:t> It builds multiple decision trees and combines their predictions to produce a more accurate and robust result. Each tree in the forest is trained on a random subset of the data.</a:t>
            </a:r>
          </a:p>
        </p:txBody>
      </p:sp>
      <p:sp>
        <p:nvSpPr>
          <p:cNvPr id="320" name="object 2"/>
          <p:cNvSpPr txBox="1"/>
          <p:nvPr/>
        </p:nvSpPr>
        <p:spPr>
          <a:xfrm>
            <a:off x="927954" y="288469"/>
            <a:ext cx="1033309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Machine Learning Model Development</a:t>
            </a:r>
          </a:p>
        </p:txBody>
      </p:sp>
      <p:pic>
        <p:nvPicPr>
          <p:cNvPr id="321" name="Screenshot 2024-12-05 at 3.09.19 PM.png" descr="Screenshot 2024-12-05 at 3.09.19 PM.png"/>
          <p:cNvPicPr>
            <a:picLocks noChangeAspect="1"/>
          </p:cNvPicPr>
          <p:nvPr/>
        </p:nvPicPr>
        <p:blipFill>
          <a:blip r:embed="rId2">
            <a:extLst/>
          </a:blip>
          <a:stretch>
            <a:fillRect/>
          </a:stretch>
        </p:blipFill>
        <p:spPr>
          <a:xfrm>
            <a:off x="1914624" y="2631544"/>
            <a:ext cx="8125784" cy="2744526"/>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object 2"/>
          <p:cNvSpPr txBox="1"/>
          <p:nvPr/>
        </p:nvSpPr>
        <p:spPr>
          <a:xfrm>
            <a:off x="927954" y="288469"/>
            <a:ext cx="1033309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Machine Learning Model Development</a:t>
            </a:r>
          </a:p>
        </p:txBody>
      </p:sp>
      <p:sp>
        <p:nvSpPr>
          <p:cNvPr id="324" name="TextBox 1"/>
          <p:cNvSpPr txBox="1"/>
          <p:nvPr/>
        </p:nvSpPr>
        <p:spPr>
          <a:xfrm>
            <a:off x="709469" y="1218972"/>
            <a:ext cx="11009540" cy="1551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1900">
                <a:solidFill>
                  <a:srgbClr val="374151"/>
                </a:solidFill>
                <a:latin typeface="Nunito"/>
                <a:ea typeface="Nunito"/>
                <a:cs typeface="Nunito"/>
                <a:sym typeface="Nunito"/>
              </a:defRPr>
            </a:pPr>
            <a:r>
              <a:t>3.  Support Vector Machine (SVM):</a:t>
            </a:r>
          </a:p>
          <a:p>
            <a:pPr lvl="1" marL="742950" indent="-285750">
              <a:buSzPct val="100000"/>
              <a:buFont typeface="Arial"/>
              <a:buChar char="•"/>
              <a:defRPr b="1" sz="1900">
                <a:solidFill>
                  <a:srgbClr val="374151"/>
                </a:solidFill>
                <a:latin typeface="Nunito"/>
                <a:ea typeface="Nunito"/>
                <a:cs typeface="Nunito"/>
                <a:sym typeface="Nunito"/>
              </a:defRPr>
            </a:pPr>
            <a:r>
              <a:t>Type:</a:t>
            </a:r>
            <a:r>
              <a:rPr b="0"/>
              <a:t> Supervised learning algorithm used for classification and regression tasks.</a:t>
            </a:r>
          </a:p>
          <a:p>
            <a:pPr lvl="1" marL="742950" indent="-285750">
              <a:buSzPct val="100000"/>
              <a:buFont typeface="Arial"/>
              <a:buChar char="•"/>
              <a:defRPr b="1" sz="1900">
                <a:solidFill>
                  <a:srgbClr val="374151"/>
                </a:solidFill>
                <a:latin typeface="Nunito"/>
                <a:ea typeface="Nunito"/>
                <a:cs typeface="Nunito"/>
                <a:sym typeface="Nunito"/>
              </a:defRPr>
            </a:pPr>
            <a:r>
              <a:t>Concept:</a:t>
            </a:r>
            <a:r>
              <a:rPr b="0"/>
              <a:t> SVM finds a hyperplane that best separates data points of different classes. It aims to maximize the margin between the classes while allowing for a small number of misclassifications.</a:t>
            </a:r>
          </a:p>
        </p:txBody>
      </p:sp>
      <p:pic>
        <p:nvPicPr>
          <p:cNvPr id="325" name="Screenshot 2024-12-05 at 3.19.13 PM.png" descr="Screenshot 2024-12-05 at 3.19.13 PM.png"/>
          <p:cNvPicPr>
            <a:picLocks noChangeAspect="1"/>
          </p:cNvPicPr>
          <p:nvPr/>
        </p:nvPicPr>
        <p:blipFill>
          <a:blip r:embed="rId2">
            <a:extLst/>
          </a:blip>
          <a:stretch>
            <a:fillRect/>
          </a:stretch>
        </p:blipFill>
        <p:spPr>
          <a:xfrm>
            <a:off x="2897197" y="2823742"/>
            <a:ext cx="6634083" cy="3330730"/>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itle 1"/>
          <p:cNvSpPr txBox="1"/>
          <p:nvPr>
            <p:ph type="title"/>
          </p:nvPr>
        </p:nvSpPr>
        <p:spPr>
          <a:xfrm>
            <a:off x="678882" y="603666"/>
            <a:ext cx="10834238" cy="612777"/>
          </a:xfrm>
          <a:prstGeom prst="rect">
            <a:avLst/>
          </a:prstGeom>
        </p:spPr>
        <p:txBody>
          <a:bodyPr/>
          <a:lstStyle/>
          <a:p>
            <a:pPr/>
            <a:r>
              <a:t>Agenda : Stellar Object Prediction</a:t>
            </a:r>
          </a:p>
        </p:txBody>
      </p:sp>
      <p:sp>
        <p:nvSpPr>
          <p:cNvPr id="237" name="Content Placeholder 2"/>
          <p:cNvSpPr txBox="1"/>
          <p:nvPr>
            <p:ph type="body" idx="1"/>
          </p:nvPr>
        </p:nvSpPr>
        <p:spPr>
          <a:xfrm>
            <a:off x="678882" y="1675075"/>
            <a:ext cx="10834238" cy="4398067"/>
          </a:xfrm>
          <a:prstGeom prst="rect">
            <a:avLst/>
          </a:prstGeom>
        </p:spPr>
        <p:txBody>
          <a:bodyPr/>
          <a:lstStyle/>
          <a:p>
            <a:pPr marL="342900" indent="-342900">
              <a:lnSpc>
                <a:spcPct val="150000"/>
              </a:lnSpc>
              <a:spcBef>
                <a:spcPts val="0"/>
              </a:spcBef>
              <a:defRPr sz="2200">
                <a:solidFill>
                  <a:srgbClr val="374151"/>
                </a:solidFill>
              </a:defRPr>
            </a:pPr>
            <a:r>
              <a:t>Introduction</a:t>
            </a:r>
          </a:p>
          <a:p>
            <a:pPr marL="342900" indent="-342900">
              <a:lnSpc>
                <a:spcPct val="150000"/>
              </a:lnSpc>
              <a:spcBef>
                <a:spcPts val="0"/>
              </a:spcBef>
              <a:defRPr sz="2200">
                <a:solidFill>
                  <a:srgbClr val="374151"/>
                </a:solidFill>
              </a:defRPr>
            </a:pPr>
            <a:r>
              <a:t>Data Collection</a:t>
            </a:r>
          </a:p>
          <a:p>
            <a:pPr marL="342900" indent="-342900">
              <a:lnSpc>
                <a:spcPct val="150000"/>
              </a:lnSpc>
              <a:spcBef>
                <a:spcPts val="0"/>
              </a:spcBef>
              <a:defRPr sz="2200">
                <a:solidFill>
                  <a:srgbClr val="374151"/>
                </a:solidFill>
              </a:defRPr>
            </a:pPr>
            <a:r>
              <a:t>Exploratory Data Analysis (EDA) And Visualisation</a:t>
            </a:r>
          </a:p>
          <a:p>
            <a:pPr marL="342900" indent="-342900">
              <a:lnSpc>
                <a:spcPct val="150000"/>
              </a:lnSpc>
              <a:spcBef>
                <a:spcPts val="0"/>
              </a:spcBef>
              <a:defRPr sz="2200">
                <a:solidFill>
                  <a:srgbClr val="374151"/>
                </a:solidFill>
              </a:defRPr>
            </a:pPr>
            <a:r>
              <a:t>Data Preprocessing</a:t>
            </a:r>
          </a:p>
          <a:p>
            <a:pPr marL="342900" indent="-342900">
              <a:lnSpc>
                <a:spcPct val="150000"/>
              </a:lnSpc>
              <a:spcBef>
                <a:spcPts val="0"/>
              </a:spcBef>
              <a:defRPr sz="2200">
                <a:solidFill>
                  <a:srgbClr val="374151"/>
                </a:solidFill>
              </a:defRPr>
            </a:pPr>
            <a:r>
              <a:t>Machine Learning Model Development</a:t>
            </a:r>
          </a:p>
          <a:p>
            <a:pPr marL="342900" indent="-342900">
              <a:lnSpc>
                <a:spcPct val="150000"/>
              </a:lnSpc>
              <a:spcBef>
                <a:spcPts val="0"/>
              </a:spcBef>
              <a:defRPr sz="2200">
                <a:solidFill>
                  <a:srgbClr val="374151"/>
                </a:solidFill>
              </a:defRPr>
            </a:pPr>
            <a:r>
              <a:t>Model Deployment</a:t>
            </a:r>
          </a:p>
          <a:p>
            <a:pPr marL="342900" indent="-342900">
              <a:lnSpc>
                <a:spcPct val="150000"/>
              </a:lnSpc>
              <a:spcBef>
                <a:spcPts val="0"/>
              </a:spcBef>
              <a:defRPr sz="2200">
                <a:solidFill>
                  <a:srgbClr val="374151"/>
                </a:solidFill>
              </a:defRPr>
            </a:pPr>
            <a:r>
              <a:t>Dashboard Creation</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object 2"/>
          <p:cNvSpPr txBox="1"/>
          <p:nvPr/>
        </p:nvSpPr>
        <p:spPr>
          <a:xfrm>
            <a:off x="929451" y="146289"/>
            <a:ext cx="1033309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Machine Learning Model Development</a:t>
            </a:r>
          </a:p>
        </p:txBody>
      </p:sp>
      <p:sp>
        <p:nvSpPr>
          <p:cNvPr id="328" name="TextBox 1"/>
          <p:cNvSpPr txBox="1"/>
          <p:nvPr/>
        </p:nvSpPr>
        <p:spPr>
          <a:xfrm>
            <a:off x="591230" y="1170330"/>
            <a:ext cx="11009540" cy="1551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1900">
                <a:solidFill>
                  <a:srgbClr val="374151"/>
                </a:solidFill>
                <a:latin typeface="Nunito"/>
                <a:ea typeface="Nunito"/>
                <a:cs typeface="Nunito"/>
                <a:sym typeface="Nunito"/>
              </a:defRPr>
            </a:pPr>
            <a:r>
              <a:t>4.  Adaboost:</a:t>
            </a:r>
          </a:p>
          <a:p>
            <a:pPr lvl="1" marL="742950" indent="-285750">
              <a:buSzPct val="100000"/>
              <a:buFont typeface="Arial"/>
              <a:buChar char="•"/>
              <a:defRPr b="1" sz="1900">
                <a:solidFill>
                  <a:srgbClr val="374151"/>
                </a:solidFill>
                <a:latin typeface="Nunito"/>
                <a:ea typeface="Nunito"/>
                <a:cs typeface="Nunito"/>
                <a:sym typeface="Nunito"/>
              </a:defRPr>
            </a:pPr>
            <a:r>
              <a:t>Type:</a:t>
            </a:r>
            <a:r>
              <a:rPr b="0"/>
              <a:t> Ensemble learning method, specifically a boosting algorithm.</a:t>
            </a:r>
          </a:p>
          <a:p>
            <a:pPr lvl="1" marL="742950" indent="-285750">
              <a:buSzPct val="100000"/>
              <a:buFont typeface="Arial"/>
              <a:buChar char="•"/>
              <a:defRPr b="1" sz="1900">
                <a:solidFill>
                  <a:srgbClr val="374151"/>
                </a:solidFill>
                <a:latin typeface="Nunito"/>
                <a:ea typeface="Nunito"/>
                <a:cs typeface="Nunito"/>
                <a:sym typeface="Nunito"/>
              </a:defRPr>
            </a:pPr>
            <a:r>
              <a:t>Concept:</a:t>
            </a:r>
            <a:r>
              <a:rPr b="0"/>
              <a:t> Adaboost combines multiple weak classifiers to create a strong classifier. It assigns weights to data points, giving more importance to misclassified points, and iteratively improves the model.</a:t>
            </a:r>
          </a:p>
        </p:txBody>
      </p:sp>
      <p:pic>
        <p:nvPicPr>
          <p:cNvPr id="329" name="Screenshot 2024-12-05 at 3.20.01 PM.png" descr="Screenshot 2024-12-05 at 3.20.01 PM.png"/>
          <p:cNvPicPr>
            <a:picLocks noChangeAspect="1"/>
          </p:cNvPicPr>
          <p:nvPr/>
        </p:nvPicPr>
        <p:blipFill>
          <a:blip r:embed="rId2">
            <a:extLst/>
          </a:blip>
          <a:stretch>
            <a:fillRect/>
          </a:stretch>
        </p:blipFill>
        <p:spPr>
          <a:xfrm>
            <a:off x="1987150" y="2788086"/>
            <a:ext cx="7799759" cy="3261508"/>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MOTE: Synthetic Minority Over-sampling Technique…"/>
          <p:cNvSpPr txBox="1"/>
          <p:nvPr>
            <p:ph type="body" sz="half" idx="1"/>
          </p:nvPr>
        </p:nvSpPr>
        <p:spPr>
          <a:xfrm>
            <a:off x="607792" y="1070806"/>
            <a:ext cx="6682300" cy="4398067"/>
          </a:xfrm>
          <a:prstGeom prst="rect">
            <a:avLst/>
          </a:prstGeom>
        </p:spPr>
        <p:txBody>
          <a:bodyPr/>
          <a:lstStyle/>
          <a:p>
            <a:pPr>
              <a:defRPr b="1" sz="2200"/>
            </a:pPr>
            <a:r>
              <a:t>SMOTE: Synthetic Minority Over-sampling Technique</a:t>
            </a:r>
          </a:p>
          <a:p>
            <a:pPr>
              <a:defRPr sz="2200"/>
            </a:pPr>
          </a:p>
          <a:p>
            <a:pPr marL="0" indent="0" defTabSz="457200">
              <a:lnSpc>
                <a:spcPct val="100000"/>
              </a:lnSpc>
              <a:spcBef>
                <a:spcPts val="0"/>
              </a:spcBef>
              <a:buSzTx/>
              <a:buNone/>
              <a:defRPr sz="1900">
                <a:solidFill>
                  <a:srgbClr val="000000"/>
                </a:solidFill>
              </a:defRPr>
            </a:pPr>
            <a:r>
              <a:t>SMOTE is a technique used to address class imbalance by generating synthetic data points for the minority class. It works by creating new samples that are combinations of the features of the nearest neighbors in the minority class.</a:t>
            </a:r>
          </a:p>
          <a:p>
            <a:pPr marL="0" indent="0" defTabSz="457200">
              <a:lnSpc>
                <a:spcPct val="100000"/>
              </a:lnSpc>
              <a:spcBef>
                <a:spcPts val="0"/>
              </a:spcBef>
              <a:buSzTx/>
              <a:buNone/>
              <a:defRPr b="1" sz="2200">
                <a:solidFill>
                  <a:srgbClr val="000000"/>
                </a:solidFill>
              </a:defRPr>
            </a:pPr>
            <a:r>
              <a:t>Outcome:</a:t>
            </a:r>
          </a:p>
          <a:p>
            <a:pPr marL="0" indent="0" defTabSz="457200">
              <a:lnSpc>
                <a:spcPct val="100000"/>
              </a:lnSpc>
              <a:spcBef>
                <a:spcPts val="0"/>
              </a:spcBef>
              <a:buSzTx/>
              <a:buNone/>
              <a:defRPr b="1" sz="1900">
                <a:solidFill>
                  <a:srgbClr val="000000"/>
                </a:solidFill>
              </a:defRPr>
            </a:pPr>
            <a:r>
              <a:t>Improved Model Performance:</a:t>
            </a:r>
            <a:r>
              <a:rPr b="0"/>
              <a:t> SMOTE helped to improve model performance by providing a more balanced dataset, leading to better generalization and reduced bias towards the majority class.</a:t>
            </a:r>
          </a:p>
          <a:p>
            <a:pPr marL="0" indent="0" defTabSz="457200">
              <a:lnSpc>
                <a:spcPct val="100000"/>
              </a:lnSpc>
              <a:spcBef>
                <a:spcPts val="0"/>
              </a:spcBef>
              <a:buSzTx/>
              <a:buNone/>
              <a:defRPr sz="1900">
                <a:solidFill>
                  <a:srgbClr val="000000"/>
                </a:solidFill>
              </a:defRPr>
            </a:pPr>
          </a:p>
          <a:p>
            <a:pPr marL="0" indent="0" defTabSz="457200">
              <a:lnSpc>
                <a:spcPct val="100000"/>
              </a:lnSpc>
              <a:spcBef>
                <a:spcPts val="0"/>
              </a:spcBef>
              <a:buSzTx/>
              <a:buNone/>
              <a:defRPr b="1" sz="1900">
                <a:solidFill>
                  <a:srgbClr val="000000"/>
                </a:solidFill>
              </a:defRPr>
            </a:pPr>
            <a:r>
              <a:t>Balanced Dataset:</a:t>
            </a:r>
            <a:r>
              <a:rPr b="0"/>
              <a:t> Ensured equal representation of all object classes (Stars, Galaxies, and Quasars) during model training</a:t>
            </a:r>
          </a:p>
        </p:txBody>
      </p:sp>
      <p:sp>
        <p:nvSpPr>
          <p:cNvPr id="332" name="object 2"/>
          <p:cNvSpPr txBox="1"/>
          <p:nvPr/>
        </p:nvSpPr>
        <p:spPr>
          <a:xfrm>
            <a:off x="929451" y="146289"/>
            <a:ext cx="1033309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Machine Learning Model Development</a:t>
            </a:r>
          </a:p>
        </p:txBody>
      </p:sp>
      <p:pic>
        <p:nvPicPr>
          <p:cNvPr id="333" name="Screenshot 2024-12-05 at 3.40.04 PM.png" descr="Screenshot 2024-12-05 at 3.40.04 PM.png"/>
          <p:cNvPicPr>
            <a:picLocks noChangeAspect="1"/>
          </p:cNvPicPr>
          <p:nvPr/>
        </p:nvPicPr>
        <p:blipFill>
          <a:blip r:embed="rId2">
            <a:extLst/>
          </a:blip>
          <a:stretch>
            <a:fillRect/>
          </a:stretch>
        </p:blipFill>
        <p:spPr>
          <a:xfrm>
            <a:off x="7240358" y="1706438"/>
            <a:ext cx="4787049" cy="2739026"/>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object 2"/>
          <p:cNvSpPr txBox="1"/>
          <p:nvPr/>
        </p:nvSpPr>
        <p:spPr>
          <a:xfrm>
            <a:off x="929451" y="146289"/>
            <a:ext cx="1033309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Machine Learning Model Development</a:t>
            </a:r>
          </a:p>
        </p:txBody>
      </p:sp>
      <p:sp>
        <p:nvSpPr>
          <p:cNvPr id="336" name="TextBox 1"/>
          <p:cNvSpPr txBox="1"/>
          <p:nvPr/>
        </p:nvSpPr>
        <p:spPr>
          <a:xfrm>
            <a:off x="709469" y="1151215"/>
            <a:ext cx="11009540" cy="15519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1900">
                <a:solidFill>
                  <a:srgbClr val="374151"/>
                </a:solidFill>
                <a:latin typeface="Nunito"/>
                <a:ea typeface="Nunito"/>
                <a:cs typeface="Nunito"/>
                <a:sym typeface="Nunito"/>
              </a:defRPr>
            </a:pPr>
            <a:r>
              <a:t>5.  XG Boost (Extreme Gradient Boosting):</a:t>
            </a:r>
          </a:p>
          <a:p>
            <a:pPr lvl="1" marL="742950" indent="-285750">
              <a:buSzPct val="100000"/>
              <a:buFont typeface="Arial"/>
              <a:buChar char="•"/>
              <a:defRPr b="1" sz="1900">
                <a:solidFill>
                  <a:srgbClr val="374151"/>
                </a:solidFill>
                <a:latin typeface="Nunito"/>
                <a:ea typeface="Nunito"/>
                <a:cs typeface="Nunito"/>
                <a:sym typeface="Nunito"/>
              </a:defRPr>
            </a:pPr>
            <a:r>
              <a:t>Type:</a:t>
            </a:r>
            <a:r>
              <a:rPr b="0"/>
              <a:t> Ensemble learning method, specifically a boosting algorithm.</a:t>
            </a:r>
          </a:p>
          <a:p>
            <a:pPr lvl="1" marL="742950" indent="-285750">
              <a:buSzPct val="100000"/>
              <a:buFont typeface="Arial"/>
              <a:buChar char="•"/>
              <a:defRPr b="1" sz="1900">
                <a:solidFill>
                  <a:srgbClr val="374151"/>
                </a:solidFill>
                <a:latin typeface="Nunito"/>
                <a:ea typeface="Nunito"/>
                <a:cs typeface="Nunito"/>
                <a:sym typeface="Nunito"/>
              </a:defRPr>
            </a:pPr>
            <a:r>
              <a:t>Concept:</a:t>
            </a:r>
            <a:r>
              <a:rPr b="0"/>
              <a:t> XG Boost is an advanced gradient boosting algorithm known for its efficiency and performance. It builds decision trees sequentially, focusing on minimizing the loss function. It uses gradient descent for optimization.</a:t>
            </a:r>
          </a:p>
        </p:txBody>
      </p:sp>
      <p:pic>
        <p:nvPicPr>
          <p:cNvPr id="337" name="Screenshot 2024-12-05 at 3.21.49 PM.png" descr="Screenshot 2024-12-05 at 3.21.49 PM.png"/>
          <p:cNvPicPr>
            <a:picLocks noChangeAspect="1"/>
          </p:cNvPicPr>
          <p:nvPr/>
        </p:nvPicPr>
        <p:blipFill>
          <a:blip r:embed="rId2">
            <a:extLst/>
          </a:blip>
          <a:stretch>
            <a:fillRect/>
          </a:stretch>
        </p:blipFill>
        <p:spPr>
          <a:xfrm>
            <a:off x="2506473" y="2680211"/>
            <a:ext cx="5471645" cy="3499380"/>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Model Performance:…"/>
          <p:cNvSpPr txBox="1"/>
          <p:nvPr>
            <p:ph type="body" idx="1"/>
          </p:nvPr>
        </p:nvSpPr>
        <p:spPr>
          <a:xfrm>
            <a:off x="678881" y="928625"/>
            <a:ext cx="10834238" cy="5169446"/>
          </a:xfrm>
          <a:prstGeom prst="rect">
            <a:avLst/>
          </a:prstGeom>
        </p:spPr>
        <p:txBody>
          <a:bodyPr/>
          <a:lstStyle/>
          <a:p>
            <a:pPr marL="0" indent="0" defTabSz="777240">
              <a:lnSpc>
                <a:spcPct val="100000"/>
              </a:lnSpc>
              <a:spcBef>
                <a:spcPts val="0"/>
              </a:spcBef>
              <a:buSzTx/>
              <a:buNone/>
              <a:defRPr b="1" sz="1600">
                <a:solidFill>
                  <a:srgbClr val="000000"/>
                </a:solidFill>
                <a:latin typeface="Nunito"/>
                <a:ea typeface="Nunito"/>
                <a:cs typeface="Nunito"/>
                <a:sym typeface="Nunito"/>
              </a:defRPr>
            </a:pPr>
            <a:r>
              <a:t>Model Performance:</a:t>
            </a:r>
          </a:p>
          <a:p>
            <a:pPr marL="388620" indent="-388620" defTabSz="777240">
              <a:lnSpc>
                <a:spcPct val="100000"/>
              </a:lnSpc>
              <a:spcBef>
                <a:spcPts val="0"/>
              </a:spcBef>
              <a:defRPr sz="1600">
                <a:solidFill>
                  <a:srgbClr val="000000"/>
                </a:solidFill>
                <a:latin typeface="Nunito"/>
                <a:ea typeface="Nunito"/>
                <a:cs typeface="Nunito"/>
                <a:sym typeface="Nunito"/>
              </a:defRPr>
            </a:pPr>
            <a:r>
              <a:t>Logistic Regression: Accuracy - 96.1%</a:t>
            </a:r>
          </a:p>
          <a:p>
            <a:pPr marL="388620" indent="-388620" defTabSz="777240">
              <a:lnSpc>
                <a:spcPct val="100000"/>
              </a:lnSpc>
              <a:spcBef>
                <a:spcPts val="0"/>
              </a:spcBef>
              <a:defRPr sz="1600">
                <a:solidFill>
                  <a:srgbClr val="000000"/>
                </a:solidFill>
                <a:latin typeface="Nunito"/>
                <a:ea typeface="Nunito"/>
                <a:cs typeface="Nunito"/>
                <a:sym typeface="Nunito"/>
              </a:defRPr>
            </a:pPr>
            <a:r>
              <a:t>Random Forest: Accuracy - 97.1%</a:t>
            </a:r>
          </a:p>
          <a:p>
            <a:pPr marL="388620" indent="-388620" defTabSz="777240">
              <a:lnSpc>
                <a:spcPct val="100000"/>
              </a:lnSpc>
              <a:spcBef>
                <a:spcPts val="0"/>
              </a:spcBef>
              <a:defRPr sz="1600">
                <a:solidFill>
                  <a:srgbClr val="000000"/>
                </a:solidFill>
                <a:latin typeface="Nunito"/>
                <a:ea typeface="Nunito"/>
                <a:cs typeface="Nunito"/>
                <a:sym typeface="Nunito"/>
              </a:defRPr>
            </a:pPr>
            <a:r>
              <a:t>Support Vector Machine (SVM): Accuracy - 96.5%</a:t>
            </a:r>
          </a:p>
          <a:p>
            <a:pPr marL="388620" indent="-388620" defTabSz="777240">
              <a:lnSpc>
                <a:spcPct val="100000"/>
              </a:lnSpc>
              <a:spcBef>
                <a:spcPts val="0"/>
              </a:spcBef>
              <a:defRPr sz="1600">
                <a:solidFill>
                  <a:srgbClr val="000000"/>
                </a:solidFill>
                <a:latin typeface="Nunito"/>
                <a:ea typeface="Nunito"/>
                <a:cs typeface="Nunito"/>
                <a:sym typeface="Nunito"/>
              </a:defRPr>
            </a:pPr>
            <a:r>
              <a:t>ADA Boost: Accuracy - 65.5%</a:t>
            </a:r>
          </a:p>
          <a:p>
            <a:pPr marL="388620" indent="-388620" defTabSz="777240">
              <a:lnSpc>
                <a:spcPct val="100000"/>
              </a:lnSpc>
              <a:spcBef>
                <a:spcPts val="0"/>
              </a:spcBef>
              <a:defRPr sz="1600">
                <a:solidFill>
                  <a:srgbClr val="000000"/>
                </a:solidFill>
                <a:latin typeface="Nunito"/>
                <a:ea typeface="Nunito"/>
                <a:cs typeface="Nunito"/>
                <a:sym typeface="Nunito"/>
              </a:defRPr>
            </a:pPr>
            <a:r>
              <a:t>XG Boost: Accuracy - 98.3%</a:t>
            </a:r>
          </a:p>
          <a:p>
            <a:pPr marL="388620" indent="-388620" defTabSz="777240">
              <a:lnSpc>
                <a:spcPct val="100000"/>
              </a:lnSpc>
              <a:spcBef>
                <a:spcPts val="0"/>
              </a:spcBef>
              <a:defRPr sz="1600">
                <a:solidFill>
                  <a:srgbClr val="374151"/>
                </a:solidFill>
                <a:latin typeface="Nunito"/>
                <a:ea typeface="Nunito"/>
                <a:cs typeface="Nunito"/>
                <a:sym typeface="Nunito"/>
              </a:defRPr>
            </a:pPr>
          </a:p>
          <a:p>
            <a:pPr marL="0" indent="0" defTabSz="388620">
              <a:lnSpc>
                <a:spcPct val="100000"/>
              </a:lnSpc>
              <a:spcBef>
                <a:spcPts val="0"/>
              </a:spcBef>
              <a:buSzTx/>
              <a:buNone/>
              <a:defRPr b="1" sz="1700">
                <a:solidFill>
                  <a:srgbClr val="000000"/>
                </a:solidFill>
              </a:defRPr>
            </a:pPr>
            <a:r>
              <a:t>Model Interpretation: XGBoost</a:t>
            </a:r>
          </a:p>
          <a:p>
            <a:pPr marL="0" indent="0" defTabSz="388620">
              <a:lnSpc>
                <a:spcPct val="100000"/>
              </a:lnSpc>
              <a:spcBef>
                <a:spcPts val="1300"/>
              </a:spcBef>
              <a:buSzTx/>
              <a:buNone/>
              <a:defRPr b="1" sz="1600">
                <a:solidFill>
                  <a:srgbClr val="000000"/>
                </a:solidFill>
              </a:defRPr>
            </a:pPr>
            <a:r>
              <a:t>Feature Importance:</a:t>
            </a:r>
          </a:p>
          <a:p>
            <a:pPr marL="388620" indent="-269875" defTabSz="388620">
              <a:lnSpc>
                <a:spcPct val="100000"/>
              </a:lnSpc>
              <a:spcBef>
                <a:spcPts val="0"/>
              </a:spcBef>
              <a:buFont typeface="Times Roman"/>
              <a:defRPr b="1" sz="1600">
                <a:solidFill>
                  <a:srgbClr val="000000"/>
                </a:solidFill>
              </a:defRPr>
            </a:pPr>
            <a:r>
              <a:t>Top Features:</a:t>
            </a:r>
            <a:r>
              <a:rPr b="0"/>
              <a:t> g, r, z filters, and Redshift.</a:t>
            </a:r>
          </a:p>
          <a:p>
            <a:pPr marL="388620" indent="-269875" defTabSz="388620">
              <a:lnSpc>
                <a:spcPct val="100000"/>
              </a:lnSpc>
              <a:spcBef>
                <a:spcPts val="0"/>
              </a:spcBef>
              <a:buFont typeface="Times Roman"/>
              <a:defRPr b="1" sz="1600">
                <a:solidFill>
                  <a:srgbClr val="000000"/>
                </a:solidFill>
              </a:defRPr>
            </a:pPr>
            <a:r>
              <a:t>Interpretation:</a:t>
            </a:r>
            <a:r>
              <a:rPr b="0"/>
              <a:t> These features are key for distinguishing stars, galaxies, </a:t>
            </a:r>
          </a:p>
          <a:p>
            <a:pPr marL="0" indent="0" defTabSz="388620">
              <a:lnSpc>
                <a:spcPct val="100000"/>
              </a:lnSpc>
              <a:spcBef>
                <a:spcPts val="0"/>
              </a:spcBef>
              <a:buSzTx/>
              <a:buNone/>
              <a:defRPr sz="1600">
                <a:solidFill>
                  <a:srgbClr val="000000"/>
                </a:solidFill>
              </a:defRPr>
            </a:pPr>
            <a:r>
              <a:t>                                     and quasars.</a:t>
            </a:r>
          </a:p>
          <a:p>
            <a:pPr marL="388620" indent="-269875" defTabSz="388620">
              <a:lnSpc>
                <a:spcPct val="100000"/>
              </a:lnSpc>
              <a:spcBef>
                <a:spcPts val="0"/>
              </a:spcBef>
              <a:buFont typeface="Times Roman"/>
              <a:defRPr sz="1600">
                <a:solidFill>
                  <a:srgbClr val="000000"/>
                </a:solidFill>
              </a:defRPr>
            </a:pPr>
          </a:p>
          <a:p>
            <a:pPr marL="0" indent="0" defTabSz="388620">
              <a:lnSpc>
                <a:spcPct val="100000"/>
              </a:lnSpc>
              <a:spcBef>
                <a:spcPts val="1300"/>
              </a:spcBef>
              <a:buSzTx/>
              <a:buNone/>
              <a:defRPr b="1" sz="1600">
                <a:solidFill>
                  <a:srgbClr val="000000"/>
                </a:solidFill>
              </a:defRPr>
            </a:pPr>
            <a:r>
              <a:t>Performance:</a:t>
            </a:r>
          </a:p>
          <a:p>
            <a:pPr marL="388620" indent="-269875" defTabSz="388620">
              <a:lnSpc>
                <a:spcPct val="100000"/>
              </a:lnSpc>
              <a:spcBef>
                <a:spcPts val="0"/>
              </a:spcBef>
              <a:buFont typeface="Times Roman"/>
              <a:defRPr b="1" sz="1600">
                <a:solidFill>
                  <a:srgbClr val="000000"/>
                </a:solidFill>
              </a:defRPr>
            </a:pPr>
            <a:r>
              <a:t>Accuracy:</a:t>
            </a:r>
            <a:r>
              <a:rPr b="0"/>
              <a:t> High, with balanced performance across all classes.</a:t>
            </a:r>
          </a:p>
          <a:p>
            <a:pPr marL="388620" indent="-269875" defTabSz="388620">
              <a:lnSpc>
                <a:spcPct val="100000"/>
              </a:lnSpc>
              <a:spcBef>
                <a:spcPts val="0"/>
              </a:spcBef>
              <a:buFont typeface="Times Roman"/>
              <a:defRPr b="1" sz="1600">
                <a:solidFill>
                  <a:srgbClr val="000000"/>
                </a:solidFill>
              </a:defRPr>
            </a:pPr>
            <a:r>
              <a:t>Precision/Recall:</a:t>
            </a:r>
            <a:r>
              <a:rPr b="0"/>
              <a:t> Best for Quasars, with strong F1-scores.</a:t>
            </a:r>
          </a:p>
        </p:txBody>
      </p:sp>
      <p:sp>
        <p:nvSpPr>
          <p:cNvPr id="340" name="object 2"/>
          <p:cNvSpPr txBox="1"/>
          <p:nvPr/>
        </p:nvSpPr>
        <p:spPr>
          <a:xfrm>
            <a:off x="929451" y="146289"/>
            <a:ext cx="1033309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Machine Learning Model Development</a:t>
            </a:r>
          </a:p>
        </p:txBody>
      </p:sp>
      <p:pic>
        <p:nvPicPr>
          <p:cNvPr id="341" name="Screenshot 2024-12-05 at 10.22.30 PM.png" descr="Screenshot 2024-12-05 at 10.22.30 PM.png"/>
          <p:cNvPicPr>
            <a:picLocks noChangeAspect="1"/>
          </p:cNvPicPr>
          <p:nvPr/>
        </p:nvPicPr>
        <p:blipFill>
          <a:blip r:embed="rId2">
            <a:extLst/>
          </a:blip>
          <a:stretch>
            <a:fillRect/>
          </a:stretch>
        </p:blipFill>
        <p:spPr>
          <a:xfrm>
            <a:off x="7532017" y="833837"/>
            <a:ext cx="4334157" cy="2906435"/>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342" name="Screenshot 2024-12-05 at 10.22.10 PM.png" descr="Screenshot 2024-12-05 at 10.22.10 PM.png"/>
          <p:cNvPicPr>
            <a:picLocks noChangeAspect="1"/>
          </p:cNvPicPr>
          <p:nvPr/>
        </p:nvPicPr>
        <p:blipFill>
          <a:blip r:embed="rId3">
            <a:extLst/>
          </a:blip>
          <a:stretch>
            <a:fillRect/>
          </a:stretch>
        </p:blipFill>
        <p:spPr>
          <a:xfrm>
            <a:off x="7990064" y="3838218"/>
            <a:ext cx="3418066" cy="2255090"/>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By applying machine learning techniques like XGBoost to classify celestial objects, the project provides valuable insights into the distinguishing features of stars, galaxies, and quasars.…"/>
          <p:cNvSpPr txBox="1"/>
          <p:nvPr>
            <p:ph type="body" idx="1"/>
          </p:nvPr>
        </p:nvSpPr>
        <p:spPr>
          <a:xfrm>
            <a:off x="678881" y="893080"/>
            <a:ext cx="10834238" cy="4398067"/>
          </a:xfrm>
          <a:prstGeom prst="rect">
            <a:avLst/>
          </a:prstGeom>
        </p:spPr>
        <p:txBody>
          <a:bodyPr/>
          <a:lstStyle/>
          <a:p>
            <a:pPr marL="0" indent="0" defTabSz="457200">
              <a:lnSpc>
                <a:spcPct val="100000"/>
              </a:lnSpc>
              <a:spcBef>
                <a:spcPts val="1400"/>
              </a:spcBef>
              <a:buSzTx/>
              <a:buNone/>
              <a:defRPr b="1" sz="1900">
                <a:solidFill>
                  <a:srgbClr val="000000"/>
                </a:solidFill>
              </a:defRPr>
            </a:pPr>
          </a:p>
          <a:p>
            <a:pPr marL="0" indent="0" defTabSz="457200">
              <a:lnSpc>
                <a:spcPct val="100000"/>
              </a:lnSpc>
              <a:spcBef>
                <a:spcPts val="1200"/>
              </a:spcBef>
              <a:buSzTx/>
              <a:buNone/>
              <a:defRPr sz="1900">
                <a:solidFill>
                  <a:srgbClr val="000000"/>
                </a:solidFill>
              </a:defRPr>
            </a:pPr>
            <a:r>
              <a:t>By applying machine learning techniques like XGBoost to classify celestial objects, the project provides valuable insights into the distinguishing features of stars, galaxies, and quasars. </a:t>
            </a:r>
          </a:p>
          <a:p>
            <a:pPr marL="0" indent="0" defTabSz="457200">
              <a:lnSpc>
                <a:spcPct val="100000"/>
              </a:lnSpc>
              <a:spcBef>
                <a:spcPts val="1200"/>
              </a:spcBef>
              <a:buSzTx/>
              <a:buNone/>
              <a:defRPr sz="1900">
                <a:solidFill>
                  <a:srgbClr val="000000"/>
                </a:solidFill>
              </a:defRPr>
            </a:pPr>
            <a:r>
              <a:t>The combination of exploratory data analysis and predictive modeling offers a deeper understanding of celestial phenomena, enabling astronomers to make more accurate classifications in large-scale surveys.</a:t>
            </a:r>
          </a:p>
          <a:p>
            <a:pPr marL="0" indent="0" defTabSz="457200">
              <a:lnSpc>
                <a:spcPct val="100000"/>
              </a:lnSpc>
              <a:spcBef>
                <a:spcPts val="1200"/>
              </a:spcBef>
              <a:buSzTx/>
              <a:buNone/>
              <a:defRPr sz="1900">
                <a:solidFill>
                  <a:srgbClr val="000000"/>
                </a:solidFill>
              </a:defRPr>
            </a:pPr>
            <a:br/>
            <a:r>
              <a:t>The model's ability to classify objects with high accuracy empowers future astronomical research and supports data-driven decision-making in space exploration.</a:t>
            </a:r>
          </a:p>
          <a:p>
            <a:pPr marL="0" indent="0" defTabSz="457200">
              <a:lnSpc>
                <a:spcPct val="100000"/>
              </a:lnSpc>
              <a:spcBef>
                <a:spcPts val="0"/>
              </a:spcBef>
              <a:buSzTx/>
              <a:buNone/>
              <a:defRPr sz="1900">
                <a:solidFill>
                  <a:srgbClr val="000000"/>
                </a:solidFill>
              </a:defRPr>
            </a:pPr>
            <a:r>
              <a:t>Collaboration with Research Institutions: Partner with astronomical research institutions to validate predictions and refine the model further by incorporating expert feedback and new data.</a:t>
            </a:r>
          </a:p>
        </p:txBody>
      </p:sp>
      <p:sp>
        <p:nvSpPr>
          <p:cNvPr id="345" name="object 2"/>
          <p:cNvSpPr txBox="1"/>
          <p:nvPr/>
        </p:nvSpPr>
        <p:spPr>
          <a:xfrm>
            <a:off x="929451" y="146289"/>
            <a:ext cx="1033309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Recommendations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object 2"/>
          <p:cNvSpPr txBox="1"/>
          <p:nvPr/>
        </p:nvSpPr>
        <p:spPr>
          <a:xfrm>
            <a:off x="1548065" y="301607"/>
            <a:ext cx="9092877"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nSpc>
                <a:spcPct val="90000"/>
              </a:lnSpc>
              <a:spcBef>
                <a:spcPts val="100"/>
              </a:spcBef>
              <a:defRPr b="1" spc="-30" sz="4400">
                <a:solidFill>
                  <a:srgbClr val="203864"/>
                </a:solidFill>
                <a:latin typeface="Nunito"/>
                <a:ea typeface="Nunito"/>
                <a:cs typeface="Nunito"/>
                <a:sym typeface="Nunito"/>
              </a:defRPr>
            </a:lvl1pPr>
          </a:lstStyle>
          <a:p>
            <a:pPr/>
            <a:r>
              <a:t>Introduction to Model Deployment</a:t>
            </a:r>
          </a:p>
        </p:txBody>
      </p:sp>
      <p:sp>
        <p:nvSpPr>
          <p:cNvPr id="348" name="TextBox 1"/>
          <p:cNvSpPr txBox="1"/>
          <p:nvPr/>
        </p:nvSpPr>
        <p:spPr>
          <a:xfrm>
            <a:off x="944353" y="1114097"/>
            <a:ext cx="10771004" cy="17424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42900" indent="-342900">
              <a:buSzPct val="100000"/>
              <a:buFont typeface="Arial"/>
              <a:buChar char="•"/>
              <a:defRPr sz="2200">
                <a:solidFill>
                  <a:srgbClr val="374151"/>
                </a:solidFill>
                <a:latin typeface="Nunito"/>
                <a:ea typeface="Nunito"/>
                <a:cs typeface="Nunito"/>
                <a:sym typeface="Nunito"/>
              </a:defRPr>
            </a:pPr>
            <a:r>
              <a:t>Model deployment is the process of making a trained machine learning model available for use in real-world applications. </a:t>
            </a:r>
          </a:p>
          <a:p>
            <a:pPr marL="342900" indent="-342900">
              <a:buSzPct val="100000"/>
              <a:buFont typeface="Arial"/>
              <a:buChar char="•"/>
              <a:defRPr sz="2200">
                <a:solidFill>
                  <a:srgbClr val="374151"/>
                </a:solidFill>
                <a:latin typeface="Nunito"/>
                <a:ea typeface="Nunito"/>
                <a:cs typeface="Nunito"/>
                <a:sym typeface="Nunito"/>
              </a:defRPr>
            </a:pPr>
          </a:p>
          <a:p>
            <a:pPr marL="342900" indent="-342900">
              <a:buSzPct val="100000"/>
              <a:buFont typeface="Arial"/>
              <a:buChar char="•"/>
              <a:defRPr sz="2200">
                <a:solidFill>
                  <a:srgbClr val="374151"/>
                </a:solidFill>
                <a:latin typeface="Nunito"/>
                <a:ea typeface="Nunito"/>
                <a:cs typeface="Nunito"/>
                <a:sym typeface="Nunito"/>
              </a:defRPr>
            </a:pPr>
            <a:r>
              <a:t>It involves taking a model from the development and testing phase and integrating it into a production environment.</a:t>
            </a:r>
          </a:p>
        </p:txBody>
      </p:sp>
      <p:pic>
        <p:nvPicPr>
          <p:cNvPr id="349" name="Picture 3" descr="Picture 3"/>
          <p:cNvPicPr>
            <a:picLocks noChangeAspect="1"/>
          </p:cNvPicPr>
          <p:nvPr/>
        </p:nvPicPr>
        <p:blipFill>
          <a:blip r:embed="rId2">
            <a:extLst/>
          </a:blip>
          <a:stretch>
            <a:fillRect/>
          </a:stretch>
        </p:blipFill>
        <p:spPr>
          <a:xfrm>
            <a:off x="3392211" y="2702259"/>
            <a:ext cx="5875287" cy="3531478"/>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treamlit:…"/>
          <p:cNvSpPr txBox="1"/>
          <p:nvPr>
            <p:ph type="body" idx="1"/>
          </p:nvPr>
        </p:nvSpPr>
        <p:spPr>
          <a:xfrm>
            <a:off x="678882" y="1016976"/>
            <a:ext cx="8838153" cy="5056166"/>
          </a:xfrm>
          <a:prstGeom prst="rect">
            <a:avLst/>
          </a:prstGeom>
        </p:spPr>
        <p:txBody>
          <a:bodyPr/>
          <a:lstStyle/>
          <a:p>
            <a:pPr marL="0" indent="0">
              <a:lnSpc>
                <a:spcPct val="100000"/>
              </a:lnSpc>
              <a:spcBef>
                <a:spcPts val="0"/>
              </a:spcBef>
              <a:buSzTx/>
              <a:buNone/>
              <a:defRPr b="1" sz="2200">
                <a:solidFill>
                  <a:srgbClr val="374151"/>
                </a:solidFill>
                <a:latin typeface="Nunito"/>
                <a:ea typeface="Nunito"/>
                <a:cs typeface="Nunito"/>
                <a:sym typeface="Nunito"/>
              </a:defRPr>
            </a:pPr>
            <a:r>
              <a:t>Streamlit</a:t>
            </a:r>
            <a:r>
              <a:rPr b="0"/>
              <a:t>:</a:t>
            </a:r>
          </a:p>
          <a:p>
            <a:pPr lvl="1" marL="914400" indent="-457200">
              <a:lnSpc>
                <a:spcPct val="100000"/>
              </a:lnSpc>
              <a:spcBef>
                <a:spcPts val="0"/>
              </a:spcBef>
              <a:buFontTx/>
              <a:buAutoNum type="arabicPeriod" startAt="1"/>
              <a:defRPr sz="2200">
                <a:solidFill>
                  <a:srgbClr val="374151"/>
                </a:solidFill>
                <a:latin typeface="Nunito"/>
                <a:ea typeface="Nunito"/>
                <a:cs typeface="Nunito"/>
                <a:sym typeface="Nunito"/>
              </a:defRPr>
            </a:pPr>
            <a:r>
              <a:t>Open-source Python library for creating web apps.</a:t>
            </a:r>
          </a:p>
          <a:p>
            <a:pPr lvl="1" marL="914400" indent="-457200">
              <a:lnSpc>
                <a:spcPct val="100000"/>
              </a:lnSpc>
              <a:spcBef>
                <a:spcPts val="0"/>
              </a:spcBef>
              <a:buFontTx/>
              <a:buAutoNum type="arabicPeriod" startAt="1"/>
              <a:defRPr sz="2200">
                <a:solidFill>
                  <a:srgbClr val="374151"/>
                </a:solidFill>
                <a:latin typeface="Nunito"/>
                <a:ea typeface="Nunito"/>
                <a:cs typeface="Nunito"/>
                <a:sym typeface="Nunito"/>
              </a:defRPr>
            </a:pPr>
            <a:r>
              <a:t>Ideal for data scientists to quickly build interactive apps.</a:t>
            </a:r>
          </a:p>
          <a:p>
            <a:pPr lvl="1" marL="914400" indent="-457200">
              <a:lnSpc>
                <a:spcPct val="100000"/>
              </a:lnSpc>
              <a:spcBef>
                <a:spcPts val="0"/>
              </a:spcBef>
              <a:buFontTx/>
              <a:buAutoNum type="arabicPeriod" startAt="1"/>
              <a:defRPr sz="2200">
                <a:solidFill>
                  <a:srgbClr val="374151"/>
                </a:solidFill>
                <a:latin typeface="Nunito"/>
                <a:ea typeface="Nunito"/>
                <a:cs typeface="Nunito"/>
                <a:sym typeface="Nunito"/>
              </a:defRPr>
            </a:pPr>
            <a:r>
              <a:t>Transforms data scripts into shareable web apps.</a:t>
            </a:r>
          </a:p>
          <a:p>
            <a:pPr lvl="1" marL="914400" indent="-457200">
              <a:lnSpc>
                <a:spcPct val="100000"/>
              </a:lnSpc>
              <a:spcBef>
                <a:spcPts val="0"/>
              </a:spcBef>
              <a:buFontTx/>
              <a:buAutoNum type="arabicPeriod" startAt="1"/>
              <a:defRPr sz="2200">
                <a:solidFill>
                  <a:srgbClr val="374151"/>
                </a:solidFill>
                <a:latin typeface="Nunito"/>
                <a:ea typeface="Nunito"/>
                <a:cs typeface="Nunito"/>
                <a:sym typeface="Nunito"/>
              </a:defRPr>
            </a:pPr>
            <a:r>
              <a:t>Used for dashboards, visualizations, and ML model interfaces.</a:t>
            </a:r>
          </a:p>
          <a:p>
            <a:pPr lvl="1" marL="914400" indent="-457200">
              <a:lnSpc>
                <a:spcPct val="100000"/>
              </a:lnSpc>
              <a:spcBef>
                <a:spcPts val="0"/>
              </a:spcBef>
              <a:buFontTx/>
              <a:buAutoNum type="arabicPeriod" startAt="1"/>
              <a:defRPr sz="2200">
                <a:solidFill>
                  <a:srgbClr val="374151"/>
                </a:solidFill>
                <a:latin typeface="Nunito"/>
                <a:ea typeface="Nunito"/>
                <a:cs typeface="Nunito"/>
                <a:sym typeface="Nunito"/>
              </a:defRPr>
            </a:pPr>
            <a:r>
              <a:t>Simplifies web-based UI development in Python. </a:t>
            </a:r>
          </a:p>
          <a:p>
            <a:pPr marL="457200" indent="-457200">
              <a:lnSpc>
                <a:spcPct val="100000"/>
              </a:lnSpc>
              <a:spcBef>
                <a:spcPts val="0"/>
              </a:spcBef>
              <a:buFontTx/>
              <a:buAutoNum type="arabicPeriod" startAt="1"/>
              <a:defRPr sz="2200">
                <a:solidFill>
                  <a:srgbClr val="374151"/>
                </a:solidFill>
                <a:latin typeface="Nunito"/>
                <a:ea typeface="Nunito"/>
                <a:cs typeface="Nunito"/>
                <a:sym typeface="Nunito"/>
              </a:defRPr>
            </a:pPr>
          </a:p>
          <a:p>
            <a:pPr marL="0" indent="0">
              <a:lnSpc>
                <a:spcPct val="100000"/>
              </a:lnSpc>
              <a:spcBef>
                <a:spcPts val="0"/>
              </a:spcBef>
              <a:buSzTx/>
              <a:buNone/>
              <a:defRPr b="1" sz="2200">
                <a:solidFill>
                  <a:srgbClr val="374151"/>
                </a:solidFill>
                <a:latin typeface="Nunito"/>
                <a:ea typeface="Nunito"/>
                <a:cs typeface="Nunito"/>
                <a:sym typeface="Nunito"/>
              </a:defRPr>
            </a:pPr>
            <a:r>
              <a:t>Spyder</a:t>
            </a:r>
            <a:r>
              <a:rPr b="0"/>
              <a:t>:</a:t>
            </a:r>
          </a:p>
          <a:p>
            <a:pPr lvl="1" marL="914400" indent="-457200">
              <a:lnSpc>
                <a:spcPct val="100000"/>
              </a:lnSpc>
              <a:spcBef>
                <a:spcPts val="0"/>
              </a:spcBef>
              <a:buFontTx/>
              <a:buAutoNum type="arabicPeriod" startAt="1"/>
              <a:defRPr sz="2200">
                <a:solidFill>
                  <a:srgbClr val="374151"/>
                </a:solidFill>
                <a:latin typeface="Nunito"/>
                <a:ea typeface="Nunito"/>
                <a:cs typeface="Nunito"/>
                <a:sym typeface="Nunito"/>
              </a:defRPr>
            </a:pPr>
            <a:r>
              <a:t>Integrated Development Environment (IDE).</a:t>
            </a:r>
          </a:p>
          <a:p>
            <a:pPr lvl="1" marL="914400" indent="-457200">
              <a:lnSpc>
                <a:spcPct val="100000"/>
              </a:lnSpc>
              <a:spcBef>
                <a:spcPts val="0"/>
              </a:spcBef>
              <a:buFontTx/>
              <a:buAutoNum type="arabicPeriod" startAt="1"/>
              <a:defRPr sz="2200">
                <a:solidFill>
                  <a:srgbClr val="374151"/>
                </a:solidFill>
                <a:latin typeface="Nunito"/>
                <a:ea typeface="Nunito"/>
                <a:cs typeface="Nunito"/>
                <a:sym typeface="Nunito"/>
              </a:defRPr>
            </a:pPr>
            <a:r>
              <a:t>Tailored for data science, scientific, and engineering projects.</a:t>
            </a:r>
          </a:p>
          <a:p>
            <a:pPr lvl="1" marL="914400" indent="-457200">
              <a:lnSpc>
                <a:spcPct val="100000"/>
              </a:lnSpc>
              <a:spcBef>
                <a:spcPts val="0"/>
              </a:spcBef>
              <a:buFontTx/>
              <a:buAutoNum type="arabicPeriod" startAt="1"/>
              <a:defRPr sz="2200">
                <a:solidFill>
                  <a:srgbClr val="374151"/>
                </a:solidFill>
                <a:latin typeface="Nunito"/>
                <a:ea typeface="Nunito"/>
                <a:cs typeface="Nunito"/>
                <a:sym typeface="Nunito"/>
              </a:defRPr>
            </a:pPr>
            <a:r>
              <a:t>Features code editing, variable explorer, and debugging.</a:t>
            </a:r>
          </a:p>
          <a:p>
            <a:pPr lvl="1" marL="914400" indent="-457200">
              <a:lnSpc>
                <a:spcPct val="100000"/>
              </a:lnSpc>
              <a:spcBef>
                <a:spcPts val="0"/>
              </a:spcBef>
              <a:buFontTx/>
              <a:buAutoNum type="arabicPeriod" startAt="1"/>
              <a:defRPr sz="2200">
                <a:solidFill>
                  <a:srgbClr val="374151"/>
                </a:solidFill>
                <a:latin typeface="Nunito"/>
                <a:ea typeface="Nunito"/>
                <a:cs typeface="Nunito"/>
                <a:sym typeface="Nunito"/>
              </a:defRPr>
            </a:pPr>
            <a:r>
              <a:t>Supports data analysis libraries (NumPy, SciPy, pandas).</a:t>
            </a:r>
          </a:p>
          <a:p>
            <a:pPr lvl="1" marL="914400" indent="-457200">
              <a:lnSpc>
                <a:spcPct val="100000"/>
              </a:lnSpc>
              <a:spcBef>
                <a:spcPts val="0"/>
              </a:spcBef>
              <a:buFontTx/>
              <a:buAutoNum type="arabicPeriod" startAt="1"/>
              <a:defRPr sz="2200">
                <a:solidFill>
                  <a:srgbClr val="374151"/>
                </a:solidFill>
                <a:latin typeface="Nunito"/>
                <a:ea typeface="Nunito"/>
                <a:cs typeface="Nunito"/>
                <a:sym typeface="Nunito"/>
              </a:defRPr>
            </a:pPr>
            <a:r>
              <a:t>Used for writing, testing, and debugging Python code.</a:t>
            </a:r>
          </a:p>
          <a:p>
            <a:pPr lvl="1" marL="914400" indent="-457200">
              <a:lnSpc>
                <a:spcPct val="100000"/>
              </a:lnSpc>
              <a:spcBef>
                <a:spcPts val="0"/>
              </a:spcBef>
              <a:buFontTx/>
              <a:buAutoNum type="arabicPeriod" startAt="1"/>
              <a:defRPr sz="2200">
                <a:solidFill>
                  <a:srgbClr val="374151"/>
                </a:solidFill>
                <a:latin typeface="Nunito"/>
                <a:ea typeface="Nunito"/>
                <a:cs typeface="Nunito"/>
                <a:sym typeface="Nunito"/>
              </a:defRPr>
            </a:pPr>
            <a:r>
              <a:t>Ideal for data analysis and scientific computing tasks.</a:t>
            </a:r>
          </a:p>
        </p:txBody>
      </p:sp>
      <p:sp>
        <p:nvSpPr>
          <p:cNvPr id="352" name="object 2"/>
          <p:cNvSpPr txBox="1"/>
          <p:nvPr/>
        </p:nvSpPr>
        <p:spPr>
          <a:xfrm>
            <a:off x="964741" y="301607"/>
            <a:ext cx="10259525"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nSpc>
                <a:spcPct val="90000"/>
              </a:lnSpc>
              <a:spcBef>
                <a:spcPts val="100"/>
              </a:spcBef>
              <a:defRPr b="1" spc="-30" sz="4400">
                <a:solidFill>
                  <a:srgbClr val="203864"/>
                </a:solidFill>
                <a:latin typeface="Nunito"/>
                <a:ea typeface="Nunito"/>
                <a:cs typeface="Nunito"/>
                <a:sym typeface="Nunito"/>
              </a:defRPr>
            </a:lvl1pPr>
          </a:lstStyle>
          <a:p>
            <a:pPr/>
            <a:r>
              <a:t>Setting Up a Deployment Environment</a:t>
            </a:r>
          </a:p>
        </p:txBody>
      </p:sp>
      <p:pic>
        <p:nvPicPr>
          <p:cNvPr id="353" name="Picture 8" descr="Picture 8"/>
          <p:cNvPicPr>
            <a:picLocks noChangeAspect="1"/>
          </p:cNvPicPr>
          <p:nvPr/>
        </p:nvPicPr>
        <p:blipFill>
          <a:blip r:embed="rId2">
            <a:extLst/>
          </a:blip>
          <a:stretch>
            <a:fillRect/>
          </a:stretch>
        </p:blipFill>
        <p:spPr>
          <a:xfrm>
            <a:off x="9689683" y="1405736"/>
            <a:ext cx="1855078" cy="1105678"/>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pic>
        <p:nvPicPr>
          <p:cNvPr id="354" name="Picture 6" descr="Picture 6"/>
          <p:cNvPicPr>
            <a:picLocks noChangeAspect="1"/>
          </p:cNvPicPr>
          <p:nvPr/>
        </p:nvPicPr>
        <p:blipFill>
          <a:blip r:embed="rId3">
            <a:extLst/>
          </a:blip>
          <a:srcRect l="11027" t="21509" r="9801" b="24149"/>
          <a:stretch>
            <a:fillRect/>
          </a:stretch>
        </p:blipFill>
        <p:spPr>
          <a:xfrm>
            <a:off x="9692899" y="4269216"/>
            <a:ext cx="1848737" cy="633484"/>
          </a:xfrm>
          <a:prstGeom prst="rect">
            <a:avLst/>
          </a:prstGeom>
          <a:ln>
            <a:solidFill>
              <a:srgbClr val="000000"/>
            </a:solidFill>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object 2"/>
          <p:cNvSpPr txBox="1"/>
          <p:nvPr/>
        </p:nvSpPr>
        <p:spPr>
          <a:xfrm>
            <a:off x="927954" y="162345"/>
            <a:ext cx="1033309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Model Deployment</a:t>
            </a:r>
          </a:p>
        </p:txBody>
      </p:sp>
      <p:pic>
        <p:nvPicPr>
          <p:cNvPr id="357" name="Screenshot 2024-12-05 at 9.51.00 PM.png" descr="Screenshot 2024-12-05 at 9.51.00 PM.png"/>
          <p:cNvPicPr>
            <a:picLocks noChangeAspect="1"/>
          </p:cNvPicPr>
          <p:nvPr/>
        </p:nvPicPr>
        <p:blipFill>
          <a:blip r:embed="rId2">
            <a:extLst/>
          </a:blip>
          <a:stretch>
            <a:fillRect/>
          </a:stretch>
        </p:blipFill>
        <p:spPr>
          <a:xfrm>
            <a:off x="788906" y="1113925"/>
            <a:ext cx="5248296" cy="5030827"/>
          </a:xfrm>
          <a:prstGeom prst="rect">
            <a:avLst/>
          </a:prstGeom>
          <a:ln w="12700">
            <a:miter lim="400000"/>
          </a:ln>
        </p:spPr>
      </p:pic>
      <p:pic>
        <p:nvPicPr>
          <p:cNvPr id="358" name="Screenshot 2024-12-05 at 9.52.25 PM.png" descr="Screenshot 2024-12-05 at 9.52.25 PM.png"/>
          <p:cNvPicPr>
            <a:picLocks noChangeAspect="1"/>
          </p:cNvPicPr>
          <p:nvPr/>
        </p:nvPicPr>
        <p:blipFill>
          <a:blip r:embed="rId3">
            <a:extLst/>
          </a:blip>
          <a:stretch>
            <a:fillRect/>
          </a:stretch>
        </p:blipFill>
        <p:spPr>
          <a:xfrm>
            <a:off x="6369501" y="1113925"/>
            <a:ext cx="5248298" cy="5030827"/>
          </a:xfrm>
          <a:prstGeom prst="rect">
            <a:avLst/>
          </a:prstGeom>
          <a:ln w="12700">
            <a:miter lim="400000"/>
          </a:ln>
        </p:spPr>
      </p:pic>
      <p:sp>
        <p:nvSpPr>
          <p:cNvPr id="359" name="ML Model File- stellar_main.py"/>
          <p:cNvSpPr txBox="1"/>
          <p:nvPr/>
        </p:nvSpPr>
        <p:spPr>
          <a:xfrm>
            <a:off x="1637092" y="718285"/>
            <a:ext cx="3043346"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mj-lt"/>
                <a:ea typeface="+mj-ea"/>
                <a:cs typeface="+mj-cs"/>
                <a:sym typeface="Calibri"/>
              </a:defRPr>
            </a:lvl1pPr>
          </a:lstStyle>
          <a:p>
            <a:pPr/>
            <a:r>
              <a:t>ML Model File- stellar_main.py</a:t>
            </a:r>
          </a:p>
        </p:txBody>
      </p:sp>
      <p:sp>
        <p:nvSpPr>
          <p:cNvPr id="360" name="Streamlit Web App File- stellar_app.py"/>
          <p:cNvSpPr txBox="1"/>
          <p:nvPr/>
        </p:nvSpPr>
        <p:spPr>
          <a:xfrm>
            <a:off x="7407261" y="718285"/>
            <a:ext cx="3754596" cy="33308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mj-lt"/>
                <a:ea typeface="+mj-ea"/>
                <a:cs typeface="+mj-cs"/>
                <a:sym typeface="Calibri"/>
              </a:defRPr>
            </a:lvl1pPr>
          </a:lstStyle>
          <a:p>
            <a:pPr/>
            <a:r>
              <a:t>Streamlit Web App File- stellar_app.py</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object 2"/>
          <p:cNvSpPr txBox="1"/>
          <p:nvPr/>
        </p:nvSpPr>
        <p:spPr>
          <a:xfrm>
            <a:off x="927954" y="288469"/>
            <a:ext cx="10333098" cy="6731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indent="12700" algn="ctr">
              <a:lnSpc>
                <a:spcPct val="90000"/>
              </a:lnSpc>
              <a:spcBef>
                <a:spcPts val="100"/>
              </a:spcBef>
              <a:defRPr b="1" spc="-30" sz="4400">
                <a:solidFill>
                  <a:srgbClr val="203864"/>
                </a:solidFill>
                <a:latin typeface="Nunito"/>
                <a:ea typeface="Nunito"/>
                <a:cs typeface="Nunito"/>
                <a:sym typeface="Nunito"/>
              </a:defRPr>
            </a:lvl1pPr>
          </a:lstStyle>
          <a:p>
            <a:pPr/>
            <a:r>
              <a:t>Model Deployment</a:t>
            </a:r>
          </a:p>
        </p:txBody>
      </p:sp>
      <p:sp>
        <p:nvSpPr>
          <p:cNvPr id="363" name="TextBox 5"/>
          <p:cNvSpPr txBox="1"/>
          <p:nvPr/>
        </p:nvSpPr>
        <p:spPr>
          <a:xfrm>
            <a:off x="1207110" y="1103586"/>
            <a:ext cx="10245489" cy="421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200">
                <a:solidFill>
                  <a:srgbClr val="000000"/>
                </a:solidFill>
                <a:latin typeface="Nunito"/>
                <a:ea typeface="Nunito"/>
                <a:cs typeface="Nunito"/>
                <a:sym typeface="Nunito"/>
              </a:defRPr>
            </a:lvl1pPr>
          </a:lstStyle>
          <a:p>
            <a:pPr/>
            <a:r>
              <a:t>Streamlit web app for Stellar Object Classification App </a:t>
            </a:r>
          </a:p>
        </p:txBody>
      </p:sp>
      <p:pic>
        <p:nvPicPr>
          <p:cNvPr id="364" name="Screenshot 2024-12-05 at 10.07.17 PM.png" descr="Screenshot 2024-12-05 at 10.07.17 PM.png"/>
          <p:cNvPicPr>
            <a:picLocks noChangeAspect="1"/>
          </p:cNvPicPr>
          <p:nvPr/>
        </p:nvPicPr>
        <p:blipFill>
          <a:blip r:embed="rId2">
            <a:extLst/>
          </a:blip>
          <a:stretch>
            <a:fillRect/>
          </a:stretch>
        </p:blipFill>
        <p:spPr>
          <a:xfrm>
            <a:off x="109227" y="1547759"/>
            <a:ext cx="5913165" cy="4362450"/>
          </a:xfrm>
          <a:prstGeom prst="rect">
            <a:avLst/>
          </a:prstGeom>
          <a:ln w="12700">
            <a:miter lim="400000"/>
          </a:ln>
        </p:spPr>
      </p:pic>
      <p:pic>
        <p:nvPicPr>
          <p:cNvPr id="365" name="Screenshot 2024-12-05 at 10.07.25 PM.png" descr="Screenshot 2024-12-05 at 10.07.25 PM.png"/>
          <p:cNvPicPr>
            <a:picLocks noChangeAspect="1"/>
          </p:cNvPicPr>
          <p:nvPr/>
        </p:nvPicPr>
        <p:blipFill>
          <a:blip r:embed="rId3">
            <a:extLst/>
          </a:blip>
          <a:stretch>
            <a:fillRect/>
          </a:stretch>
        </p:blipFill>
        <p:spPr>
          <a:xfrm>
            <a:off x="6181457" y="1547759"/>
            <a:ext cx="5913164" cy="436245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Rectangle 4"/>
          <p:cNvSpPr txBox="1"/>
          <p:nvPr/>
        </p:nvSpPr>
        <p:spPr>
          <a:xfrm>
            <a:off x="45718" y="2500598"/>
            <a:ext cx="12100563" cy="94784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lgn="ctr">
              <a:defRPr b="1" sz="6600">
                <a:solidFill>
                  <a:srgbClr val="FFFFFF"/>
                </a:solidFill>
                <a:latin typeface="+mj-lt"/>
                <a:ea typeface="+mj-ea"/>
                <a:cs typeface="+mj-cs"/>
                <a:sym typeface="Calibri"/>
              </a:defRPr>
            </a:lvl1pPr>
          </a:lstStyle>
          <a:p>
            <a:pPr/>
            <a:r>
              <a:t>Thank You!</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itle 3"/>
          <p:cNvSpPr txBox="1"/>
          <p:nvPr>
            <p:ph type="title"/>
          </p:nvPr>
        </p:nvSpPr>
        <p:spPr>
          <a:xfrm>
            <a:off x="678881" y="260062"/>
            <a:ext cx="10834238" cy="937247"/>
          </a:xfrm>
          <a:prstGeom prst="rect">
            <a:avLst/>
          </a:prstGeom>
        </p:spPr>
        <p:txBody>
          <a:bodyPr/>
          <a:lstStyle/>
          <a:p>
            <a:pPr/>
            <a:r>
              <a:t>Introduction : Stellar Object Classification</a:t>
            </a:r>
          </a:p>
        </p:txBody>
      </p:sp>
      <p:sp>
        <p:nvSpPr>
          <p:cNvPr id="240" name="Content Placeholder 4"/>
          <p:cNvSpPr txBox="1"/>
          <p:nvPr>
            <p:ph type="body" idx="1"/>
          </p:nvPr>
        </p:nvSpPr>
        <p:spPr>
          <a:xfrm>
            <a:off x="678882" y="1675075"/>
            <a:ext cx="10834238" cy="4398067"/>
          </a:xfrm>
          <a:prstGeom prst="rect">
            <a:avLst/>
          </a:prstGeom>
        </p:spPr>
        <p:txBody>
          <a:bodyPr/>
          <a:lstStyle/>
          <a:p>
            <a:pPr marL="0" indent="0" defTabSz="457200">
              <a:lnSpc>
                <a:spcPct val="100000"/>
              </a:lnSpc>
              <a:spcBef>
                <a:spcPts val="1500"/>
              </a:spcBef>
              <a:buSzTx/>
              <a:buNone/>
              <a:defRPr b="1" sz="1900">
                <a:solidFill>
                  <a:srgbClr val="000000"/>
                </a:solidFill>
              </a:defRPr>
            </a:pPr>
            <a:r>
              <a:t>Project Overview:</a:t>
            </a:r>
          </a:p>
          <a:p>
            <a:pPr marL="0" indent="0" defTabSz="457200">
              <a:lnSpc>
                <a:spcPct val="100000"/>
              </a:lnSpc>
              <a:spcBef>
                <a:spcPts val="1200"/>
              </a:spcBef>
              <a:buSzTx/>
              <a:buNone/>
              <a:defRPr sz="1900">
                <a:solidFill>
                  <a:srgbClr val="000000"/>
                </a:solidFill>
              </a:defRPr>
            </a:pPr>
            <a:r>
              <a:t>This project employs machine learning to classify celestial objects into three categories:</a:t>
            </a:r>
          </a:p>
          <a:p>
            <a:pPr marL="457200" indent="-317500" defTabSz="457200">
              <a:lnSpc>
                <a:spcPct val="100000"/>
              </a:lnSpc>
              <a:spcBef>
                <a:spcPts val="0"/>
              </a:spcBef>
              <a:buFont typeface="Times Roman"/>
              <a:defRPr b="1" sz="1900">
                <a:solidFill>
                  <a:srgbClr val="000000"/>
                </a:solidFill>
              </a:defRPr>
            </a:pPr>
            <a:r>
              <a:t>Stars</a:t>
            </a:r>
          </a:p>
          <a:p>
            <a:pPr marL="457200" indent="-317500" defTabSz="457200">
              <a:lnSpc>
                <a:spcPct val="100000"/>
              </a:lnSpc>
              <a:spcBef>
                <a:spcPts val="0"/>
              </a:spcBef>
              <a:buFont typeface="Times Roman"/>
              <a:defRPr b="1" sz="1900">
                <a:solidFill>
                  <a:srgbClr val="000000"/>
                </a:solidFill>
              </a:defRPr>
            </a:pPr>
            <a:r>
              <a:t>Galaxies</a:t>
            </a:r>
          </a:p>
          <a:p>
            <a:pPr marL="457200" indent="-317500" defTabSz="457200">
              <a:lnSpc>
                <a:spcPct val="100000"/>
              </a:lnSpc>
              <a:spcBef>
                <a:spcPts val="0"/>
              </a:spcBef>
              <a:buFont typeface="Times Roman"/>
              <a:defRPr b="1" sz="1900">
                <a:solidFill>
                  <a:srgbClr val="000000"/>
                </a:solidFill>
              </a:defRPr>
            </a:pPr>
            <a:r>
              <a:t>Quasars</a:t>
            </a:r>
          </a:p>
          <a:p>
            <a:pPr marL="0" indent="0" defTabSz="457200">
              <a:lnSpc>
                <a:spcPct val="100000"/>
              </a:lnSpc>
              <a:spcBef>
                <a:spcPts val="1500"/>
              </a:spcBef>
              <a:buSzTx/>
              <a:buNone/>
              <a:defRPr b="1" sz="1900">
                <a:solidFill>
                  <a:srgbClr val="000000"/>
                </a:solidFill>
              </a:defRPr>
            </a:pPr>
          </a:p>
          <a:p>
            <a:pPr marL="0" indent="0" defTabSz="457200">
              <a:lnSpc>
                <a:spcPct val="100000"/>
              </a:lnSpc>
              <a:spcBef>
                <a:spcPts val="1500"/>
              </a:spcBef>
              <a:buSzTx/>
              <a:buNone/>
              <a:defRPr b="1" sz="1900">
                <a:solidFill>
                  <a:srgbClr val="000000"/>
                </a:solidFill>
              </a:defRPr>
            </a:pPr>
            <a:r>
              <a:t>Significance:</a:t>
            </a:r>
          </a:p>
          <a:p>
            <a:pPr marL="457200" indent="-317500" defTabSz="457200">
              <a:lnSpc>
                <a:spcPct val="100000"/>
              </a:lnSpc>
              <a:spcBef>
                <a:spcPts val="0"/>
              </a:spcBef>
              <a:buFont typeface="Times Roman"/>
              <a:defRPr sz="1900">
                <a:solidFill>
                  <a:srgbClr val="000000"/>
                </a:solidFill>
              </a:defRPr>
            </a:pPr>
            <a:r>
              <a:t>Automates large-scale data classification for astronomical surveys.</a:t>
            </a:r>
          </a:p>
          <a:p>
            <a:pPr marL="457200" indent="-317500" defTabSz="457200">
              <a:lnSpc>
                <a:spcPct val="100000"/>
              </a:lnSpc>
              <a:spcBef>
                <a:spcPts val="0"/>
              </a:spcBef>
              <a:buFont typeface="Times Roman"/>
              <a:defRPr sz="1900">
                <a:solidFill>
                  <a:srgbClr val="000000"/>
                </a:solidFill>
              </a:defRPr>
            </a:pPr>
            <a:r>
              <a:t>Provides key insights into the distinguishing features of celestial objects.</a:t>
            </a:r>
          </a:p>
          <a:p>
            <a:pPr marL="457200" indent="-317500" defTabSz="457200">
              <a:lnSpc>
                <a:spcPct val="100000"/>
              </a:lnSpc>
              <a:spcBef>
                <a:spcPts val="0"/>
              </a:spcBef>
              <a:buFont typeface="Times Roman"/>
              <a:defRPr sz="1900">
                <a:solidFill>
                  <a:srgbClr val="000000"/>
                </a:solidFill>
              </a:defRPr>
            </a:pPr>
            <a:r>
              <a:t>Optimizes processing model for efficient research and discovery.</a:t>
            </a:r>
          </a:p>
        </p:txBody>
      </p:sp>
      <p:sp>
        <p:nvSpPr>
          <p:cNvPr id="241" name="Leveraging Machine Learning for Astronomical Discoveries"/>
          <p:cNvSpPr txBox="1"/>
          <p:nvPr/>
        </p:nvSpPr>
        <p:spPr>
          <a:xfrm>
            <a:off x="701069" y="1058654"/>
            <a:ext cx="4712788" cy="320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i="1" sz="1500">
                <a:solidFill>
                  <a:srgbClr val="171A3B"/>
                </a:solidFill>
                <a:latin typeface="Times Roman"/>
                <a:ea typeface="Times Roman"/>
                <a:cs typeface="Times Roman"/>
                <a:sym typeface="Times Roman"/>
              </a:defRPr>
            </a:lvl1pPr>
          </a:lstStyle>
          <a:p>
            <a:pPr/>
            <a:r>
              <a:t>Leveraging Machine Learning for Astronomical Discoveries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Impacts on Astronomical Research"/>
          <p:cNvSpPr txBox="1"/>
          <p:nvPr>
            <p:ph type="title"/>
          </p:nvPr>
        </p:nvSpPr>
        <p:spPr>
          <a:xfrm>
            <a:off x="678882" y="603666"/>
            <a:ext cx="10834238" cy="612777"/>
          </a:xfrm>
          <a:prstGeom prst="rect">
            <a:avLst/>
          </a:prstGeom>
        </p:spPr>
        <p:txBody>
          <a:bodyPr/>
          <a:lstStyle/>
          <a:p>
            <a:pPr/>
            <a:r>
              <a:t>Impacts on Astronomical Research</a:t>
            </a:r>
          </a:p>
        </p:txBody>
      </p:sp>
      <p:sp>
        <p:nvSpPr>
          <p:cNvPr id="244" name="1. Enhanced Efficiency:…"/>
          <p:cNvSpPr txBox="1"/>
          <p:nvPr>
            <p:ph type="body" idx="1"/>
          </p:nvPr>
        </p:nvSpPr>
        <p:spPr>
          <a:xfrm>
            <a:off x="678882" y="1675075"/>
            <a:ext cx="10834238" cy="4398067"/>
          </a:xfrm>
          <a:prstGeom prst="rect">
            <a:avLst/>
          </a:prstGeom>
        </p:spPr>
        <p:txBody>
          <a:bodyPr/>
          <a:lstStyle/>
          <a:p>
            <a:pPr marL="0" indent="0" defTabSz="448055">
              <a:lnSpc>
                <a:spcPct val="100000"/>
              </a:lnSpc>
              <a:spcBef>
                <a:spcPts val="1500"/>
              </a:spcBef>
              <a:buSzTx/>
              <a:buNone/>
              <a:defRPr b="1" sz="1600">
                <a:solidFill>
                  <a:srgbClr val="000000"/>
                </a:solidFill>
              </a:defRPr>
            </a:pPr>
            <a:r>
              <a:t>1. Enhanced Efficiency:</a:t>
            </a:r>
          </a:p>
          <a:p>
            <a:pPr marL="448055" indent="-311150" defTabSz="448055">
              <a:lnSpc>
                <a:spcPct val="100000"/>
              </a:lnSpc>
              <a:spcBef>
                <a:spcPts val="0"/>
              </a:spcBef>
              <a:buFont typeface="Times Roman"/>
              <a:defRPr b="1" sz="1600">
                <a:solidFill>
                  <a:srgbClr val="000000"/>
                </a:solidFill>
              </a:defRPr>
            </a:pPr>
            <a:r>
              <a:t>Automated Classification:</a:t>
            </a:r>
            <a:r>
              <a:rPr b="0"/>
              <a:t> Enables rapid categorization of celestial objects from vast survey datasets.</a:t>
            </a:r>
          </a:p>
          <a:p>
            <a:pPr marL="448055" indent="-311150" defTabSz="448055">
              <a:lnSpc>
                <a:spcPct val="100000"/>
              </a:lnSpc>
              <a:spcBef>
                <a:spcPts val="0"/>
              </a:spcBef>
              <a:buFont typeface="Times Roman"/>
              <a:defRPr b="1" sz="1600">
                <a:solidFill>
                  <a:srgbClr val="000000"/>
                </a:solidFill>
              </a:defRPr>
            </a:pPr>
            <a:r>
              <a:t>Scalability:</a:t>
            </a:r>
            <a:r>
              <a:rPr b="0"/>
              <a:t> Can handle the ever-growing volume of astronomical data.</a:t>
            </a:r>
          </a:p>
          <a:p>
            <a:pPr marL="448055" indent="-311150" defTabSz="448055">
              <a:lnSpc>
                <a:spcPct val="100000"/>
              </a:lnSpc>
              <a:spcBef>
                <a:spcPts val="0"/>
              </a:spcBef>
              <a:buFont typeface="Times Roman"/>
              <a:defRPr sz="1600">
                <a:solidFill>
                  <a:srgbClr val="000000"/>
                </a:solidFill>
              </a:defRPr>
            </a:pPr>
          </a:p>
          <a:p>
            <a:pPr marL="0" indent="0" defTabSz="448055">
              <a:lnSpc>
                <a:spcPct val="100000"/>
              </a:lnSpc>
              <a:spcBef>
                <a:spcPts val="1500"/>
              </a:spcBef>
              <a:buSzTx/>
              <a:buNone/>
              <a:defRPr b="1" sz="1600">
                <a:solidFill>
                  <a:srgbClr val="000000"/>
                </a:solidFill>
              </a:defRPr>
            </a:pPr>
            <a:r>
              <a:t>2. Informed Research Decisions:</a:t>
            </a:r>
          </a:p>
          <a:p>
            <a:pPr marL="448055" indent="-311150" defTabSz="448055">
              <a:lnSpc>
                <a:spcPct val="100000"/>
              </a:lnSpc>
              <a:spcBef>
                <a:spcPts val="0"/>
              </a:spcBef>
              <a:buFont typeface="Times Roman"/>
              <a:defRPr b="1" sz="1600">
                <a:solidFill>
                  <a:srgbClr val="000000"/>
                </a:solidFill>
              </a:defRPr>
            </a:pPr>
            <a:r>
              <a:t>Key Feature Insights:</a:t>
            </a:r>
            <a:r>
              <a:rPr b="0"/>
              <a:t> Identifies the most significant attributes distinguishing stars, galaxies, and quasars.</a:t>
            </a:r>
          </a:p>
          <a:p>
            <a:pPr marL="448055" indent="-311150" defTabSz="448055">
              <a:lnSpc>
                <a:spcPct val="100000"/>
              </a:lnSpc>
              <a:spcBef>
                <a:spcPts val="0"/>
              </a:spcBef>
              <a:buFont typeface="Times Roman"/>
              <a:defRPr b="1" sz="1600">
                <a:solidFill>
                  <a:srgbClr val="000000"/>
                </a:solidFill>
              </a:defRPr>
            </a:pPr>
            <a:r>
              <a:t>Predictive Accuracy:</a:t>
            </a:r>
            <a:r>
              <a:rPr b="0"/>
              <a:t> Guides astronomers to focus on high-confidence classifications.</a:t>
            </a:r>
          </a:p>
          <a:p>
            <a:pPr marL="448055" indent="-311150" defTabSz="448055">
              <a:lnSpc>
                <a:spcPct val="100000"/>
              </a:lnSpc>
              <a:spcBef>
                <a:spcPts val="0"/>
              </a:spcBef>
              <a:buFont typeface="Times Roman"/>
              <a:defRPr sz="1600">
                <a:solidFill>
                  <a:srgbClr val="000000"/>
                </a:solidFill>
              </a:defRPr>
            </a:pPr>
          </a:p>
          <a:p>
            <a:pPr marL="0" indent="0" defTabSz="448055">
              <a:lnSpc>
                <a:spcPct val="100000"/>
              </a:lnSpc>
              <a:spcBef>
                <a:spcPts val="1500"/>
              </a:spcBef>
              <a:buSzTx/>
              <a:buNone/>
              <a:defRPr b="1" sz="1600">
                <a:solidFill>
                  <a:srgbClr val="000000"/>
                </a:solidFill>
              </a:defRPr>
            </a:pPr>
            <a:r>
              <a:t>3. Optimized Data Processing Pipelines:</a:t>
            </a:r>
          </a:p>
          <a:p>
            <a:pPr marL="448055" indent="-311150" defTabSz="448055">
              <a:lnSpc>
                <a:spcPct val="100000"/>
              </a:lnSpc>
              <a:spcBef>
                <a:spcPts val="0"/>
              </a:spcBef>
              <a:buFont typeface="Times Roman"/>
              <a:defRPr sz="1600">
                <a:solidFill>
                  <a:srgbClr val="000000"/>
                </a:solidFill>
              </a:defRPr>
            </a:pPr>
            <a:r>
              <a:t>Selection of the best-performing algorithms supports efficient integration into existing systems for large-scale surveys.</a:t>
            </a:r>
          </a:p>
          <a:p>
            <a:pPr marL="448055" indent="-311150" defTabSz="448055">
              <a:lnSpc>
                <a:spcPct val="100000"/>
              </a:lnSpc>
              <a:spcBef>
                <a:spcPts val="0"/>
              </a:spcBef>
              <a:buFont typeface="Times Roman"/>
              <a:defRPr sz="1600">
                <a:solidFill>
                  <a:srgbClr val="000000"/>
                </a:solidFill>
              </a:defRPr>
            </a:pPr>
          </a:p>
          <a:p>
            <a:pPr marL="0" indent="0" defTabSz="448055">
              <a:lnSpc>
                <a:spcPct val="100000"/>
              </a:lnSpc>
              <a:spcBef>
                <a:spcPts val="1500"/>
              </a:spcBef>
              <a:buSzTx/>
              <a:buNone/>
              <a:defRPr b="1" sz="1600">
                <a:solidFill>
                  <a:srgbClr val="000000"/>
                </a:solidFill>
              </a:defRPr>
            </a:pPr>
            <a:r>
              <a:t>4. Catalyst for Innovation:</a:t>
            </a:r>
          </a:p>
          <a:p>
            <a:pPr marL="448055" indent="-311150" defTabSz="448055">
              <a:lnSpc>
                <a:spcPct val="100000"/>
              </a:lnSpc>
              <a:spcBef>
                <a:spcPts val="0"/>
              </a:spcBef>
              <a:buFont typeface="Times Roman"/>
              <a:defRPr b="1" sz="1600">
                <a:solidFill>
                  <a:srgbClr val="000000"/>
                </a:solidFill>
              </a:defRPr>
            </a:pPr>
            <a:r>
              <a:t>Algorithmic Advancements:</a:t>
            </a:r>
            <a:r>
              <a:rPr b="0"/>
              <a:t> Comparative analysis may inspire further model refinements and hybrid approaches.</a:t>
            </a:r>
          </a:p>
          <a:p>
            <a:pPr marL="448055" indent="-311150" defTabSz="448055">
              <a:lnSpc>
                <a:spcPct val="100000"/>
              </a:lnSpc>
              <a:spcBef>
                <a:spcPts val="0"/>
              </a:spcBef>
              <a:buFont typeface="Times Roman"/>
              <a:defRPr b="1" sz="1600">
                <a:solidFill>
                  <a:srgbClr val="000000"/>
                </a:solidFill>
              </a:defRPr>
            </a:pPr>
            <a:r>
              <a:t>Cross-disciplinary Applications:</a:t>
            </a:r>
            <a:r>
              <a:rPr b="0"/>
              <a:t> Techniques may be applicable in other domains requiring object classification.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Project Objectives"/>
          <p:cNvSpPr txBox="1"/>
          <p:nvPr>
            <p:ph type="title"/>
          </p:nvPr>
        </p:nvSpPr>
        <p:spPr>
          <a:xfrm>
            <a:off x="678882" y="603666"/>
            <a:ext cx="7055275" cy="612777"/>
          </a:xfrm>
          <a:prstGeom prst="rect">
            <a:avLst/>
          </a:prstGeom>
        </p:spPr>
        <p:txBody>
          <a:bodyPr/>
          <a:lstStyle/>
          <a:p>
            <a:pPr/>
            <a:r>
              <a:t>Project Objectives</a:t>
            </a:r>
          </a:p>
        </p:txBody>
      </p:sp>
      <p:sp>
        <p:nvSpPr>
          <p:cNvPr id="247" name="Automated Classification: Efficiently categorize celestial objects into stars, galaxies, and quasars.…"/>
          <p:cNvSpPr txBox="1"/>
          <p:nvPr>
            <p:ph type="body" sz="half" idx="1"/>
          </p:nvPr>
        </p:nvSpPr>
        <p:spPr>
          <a:xfrm>
            <a:off x="678882" y="1659834"/>
            <a:ext cx="7055275" cy="4398067"/>
          </a:xfrm>
          <a:prstGeom prst="rect">
            <a:avLst/>
          </a:prstGeom>
        </p:spPr>
        <p:txBody>
          <a:bodyPr/>
          <a:lstStyle/>
          <a:p>
            <a:pPr marL="0" indent="0" defTabSz="457200">
              <a:lnSpc>
                <a:spcPct val="100000"/>
              </a:lnSpc>
              <a:spcBef>
                <a:spcPts val="1400"/>
              </a:spcBef>
              <a:buSzTx/>
              <a:buNone/>
              <a:defRPr b="1" sz="1400">
                <a:solidFill>
                  <a:srgbClr val="000000"/>
                </a:solidFill>
              </a:defRPr>
            </a:pPr>
          </a:p>
          <a:p>
            <a:pPr marL="457200" indent="-317500" defTabSz="457200">
              <a:lnSpc>
                <a:spcPct val="100000"/>
              </a:lnSpc>
              <a:spcBef>
                <a:spcPts val="0"/>
              </a:spcBef>
              <a:buFont typeface="Times Roman"/>
              <a:defRPr b="1" sz="1900">
                <a:solidFill>
                  <a:srgbClr val="000000"/>
                </a:solidFill>
              </a:defRPr>
            </a:pPr>
            <a:r>
              <a:t>Automated Classification:</a:t>
            </a:r>
            <a:r>
              <a:rPr b="0"/>
              <a:t> Efficiently categorize celestial objects into stars, galaxies, and quasars.</a:t>
            </a:r>
          </a:p>
          <a:p>
            <a:pPr marL="457200" indent="-317500" defTabSz="457200">
              <a:lnSpc>
                <a:spcPct val="100000"/>
              </a:lnSpc>
              <a:spcBef>
                <a:spcPts val="0"/>
              </a:spcBef>
              <a:buFont typeface="Times Roman"/>
              <a:defRPr sz="1800">
                <a:solidFill>
                  <a:srgbClr val="000000"/>
                </a:solidFill>
              </a:defRPr>
            </a:pPr>
          </a:p>
          <a:p>
            <a:pPr marL="457200" indent="-317500" defTabSz="457200">
              <a:lnSpc>
                <a:spcPct val="100000"/>
              </a:lnSpc>
              <a:spcBef>
                <a:spcPts val="0"/>
              </a:spcBef>
              <a:buFont typeface="Times Roman"/>
              <a:defRPr sz="1800">
                <a:solidFill>
                  <a:srgbClr val="000000"/>
                </a:solidFill>
              </a:defRPr>
            </a:pPr>
          </a:p>
          <a:p>
            <a:pPr marL="457200" indent="-317500" defTabSz="457200">
              <a:lnSpc>
                <a:spcPct val="100000"/>
              </a:lnSpc>
              <a:spcBef>
                <a:spcPts val="0"/>
              </a:spcBef>
              <a:buFont typeface="Times Roman"/>
              <a:defRPr b="1" sz="1900">
                <a:solidFill>
                  <a:srgbClr val="000000"/>
                </a:solidFill>
              </a:defRPr>
            </a:pPr>
            <a:r>
              <a:t>Insightful Analysis:</a:t>
            </a:r>
            <a:r>
              <a:rPr b="0"/>
              <a:t> Identify key features that distinguish celestial object types.</a:t>
            </a: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b="1" sz="1900">
                <a:solidFill>
                  <a:srgbClr val="000000"/>
                </a:solidFill>
              </a:defRPr>
            </a:pPr>
            <a:r>
              <a:t>Optimized Data Processing:</a:t>
            </a:r>
            <a:r>
              <a:rPr b="0"/>
              <a:t> Evaluate algorithms to enhance large-scale survey data handling.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itle 1"/>
          <p:cNvSpPr txBox="1"/>
          <p:nvPr>
            <p:ph type="title"/>
          </p:nvPr>
        </p:nvSpPr>
        <p:spPr>
          <a:xfrm>
            <a:off x="4455269" y="603666"/>
            <a:ext cx="7057847" cy="612777"/>
          </a:xfrm>
          <a:prstGeom prst="rect">
            <a:avLst/>
          </a:prstGeom>
        </p:spPr>
        <p:txBody>
          <a:bodyPr/>
          <a:lstStyle/>
          <a:p>
            <a:pPr/>
            <a:r>
              <a:t>Steps:</a:t>
            </a:r>
          </a:p>
        </p:txBody>
      </p:sp>
      <p:sp>
        <p:nvSpPr>
          <p:cNvPr id="250" name="Content Placeholder 2"/>
          <p:cNvSpPr txBox="1"/>
          <p:nvPr>
            <p:ph type="body" sz="quarter" idx="1"/>
          </p:nvPr>
        </p:nvSpPr>
        <p:spPr>
          <a:xfrm>
            <a:off x="4585601" y="2165947"/>
            <a:ext cx="5753044" cy="2118501"/>
          </a:xfrm>
          <a:prstGeom prst="rect">
            <a:avLst/>
          </a:prstGeom>
        </p:spPr>
        <p:txBody>
          <a:bodyPr/>
          <a:lstStyle>
            <a:lvl2pPr marL="685800" indent="-228600">
              <a:spcBef>
                <a:spcPts val="500"/>
              </a:spcBef>
              <a:defRPr sz="2400"/>
            </a:lvl2pPr>
            <a:lvl3pPr marL="1143000" indent="-228600">
              <a:spcBef>
                <a:spcPts val="500"/>
              </a:spcBef>
              <a:defRPr sz="2000"/>
            </a:lvl3pPr>
            <a:lvl4pPr marL="1600200" indent="-228600">
              <a:spcBef>
                <a:spcPts val="500"/>
              </a:spcBef>
              <a:defRPr sz="1800"/>
            </a:lvl4pPr>
            <a:lvl5pPr marL="2057400" indent="-228600">
              <a:spcBef>
                <a:spcPts val="500"/>
              </a:spcBef>
              <a:defRPr sz="1800"/>
            </a:lvl5pPr>
          </a:lstStyle>
          <a:p>
            <a:pPr/>
            <a:r>
              <a:t>Acquire Data</a:t>
            </a:r>
          </a:p>
          <a:p>
            <a:pPr lvl="1"/>
            <a:r>
              <a:t>Reformat And Cleaning</a:t>
            </a:r>
          </a:p>
          <a:p>
            <a:pPr lvl="2"/>
            <a:r>
              <a:t>Transform And Visualize</a:t>
            </a:r>
          </a:p>
          <a:p>
            <a:pPr lvl="3"/>
            <a:r>
              <a:t>Model And Validate</a:t>
            </a:r>
          </a:p>
          <a:p>
            <a:pPr lvl="4"/>
            <a:r>
              <a:t>Reporting And Deploying</a:t>
            </a:r>
          </a:p>
        </p:txBody>
      </p:sp>
      <p:grpSp>
        <p:nvGrpSpPr>
          <p:cNvPr id="253" name="Acquire Data"/>
          <p:cNvGrpSpPr/>
          <p:nvPr/>
        </p:nvGrpSpPr>
        <p:grpSpPr>
          <a:xfrm>
            <a:off x="656330" y="1105342"/>
            <a:ext cx="1544444" cy="578375"/>
            <a:chOff x="0" y="0"/>
            <a:chExt cx="1544442" cy="578374"/>
          </a:xfrm>
        </p:grpSpPr>
        <p:sp>
          <p:nvSpPr>
            <p:cNvPr id="251" name="Acquire Data"/>
            <p:cNvSpPr txBox="1"/>
            <p:nvPr/>
          </p:nvSpPr>
          <p:spPr>
            <a:xfrm>
              <a:off x="71842" y="71842"/>
              <a:ext cx="1299154"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solidFill>
                    <a:srgbClr val="FFFFFF"/>
                  </a:solidFill>
                  <a:latin typeface="+mj-lt"/>
                  <a:ea typeface="+mj-ea"/>
                  <a:cs typeface="+mj-cs"/>
                  <a:sym typeface="Calibri"/>
                </a:defRPr>
              </a:lvl1pPr>
            </a:lstStyle>
            <a:p>
              <a:pPr/>
              <a:r>
                <a:t>Acquire Data</a:t>
              </a:r>
            </a:p>
          </p:txBody>
        </p:sp>
        <p:pic>
          <p:nvPicPr>
            <p:cNvPr id="252" name="Acquire Data Acquire Data" descr="Acquire Data Acquire Data"/>
            <p:cNvPicPr>
              <a:picLocks noChangeAspect="1"/>
            </p:cNvPicPr>
            <p:nvPr/>
          </p:nvPicPr>
          <p:blipFill>
            <a:blip r:embed="rId2">
              <a:extLst/>
            </a:blip>
            <a:stretch>
              <a:fillRect/>
            </a:stretch>
          </p:blipFill>
          <p:spPr>
            <a:xfrm>
              <a:off x="-1" y="-1"/>
              <a:ext cx="1544444" cy="578375"/>
            </a:xfrm>
            <a:prstGeom prst="rect">
              <a:avLst/>
            </a:prstGeom>
            <a:ln w="12700" cap="flat">
              <a:noFill/>
              <a:miter lim="400000"/>
            </a:ln>
            <a:effectLst/>
          </p:spPr>
        </p:pic>
      </p:grpSp>
      <p:grpSp>
        <p:nvGrpSpPr>
          <p:cNvPr id="256" name="Train Test"/>
          <p:cNvGrpSpPr/>
          <p:nvPr/>
        </p:nvGrpSpPr>
        <p:grpSpPr>
          <a:xfrm>
            <a:off x="816730" y="4322013"/>
            <a:ext cx="1223644" cy="578375"/>
            <a:chOff x="0" y="-1"/>
            <a:chExt cx="1223642" cy="578374"/>
          </a:xfrm>
        </p:grpSpPr>
        <p:sp>
          <p:nvSpPr>
            <p:cNvPr id="254" name="Train Test"/>
            <p:cNvSpPr txBox="1"/>
            <p:nvPr/>
          </p:nvSpPr>
          <p:spPr>
            <a:xfrm>
              <a:off x="71842" y="71842"/>
              <a:ext cx="978355"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solidFill>
                    <a:srgbClr val="FFFFFF"/>
                  </a:solidFill>
                  <a:latin typeface="+mj-lt"/>
                  <a:ea typeface="+mj-ea"/>
                  <a:cs typeface="+mj-cs"/>
                  <a:sym typeface="Calibri"/>
                </a:defRPr>
              </a:lvl1pPr>
            </a:lstStyle>
            <a:p>
              <a:pPr/>
              <a:r>
                <a:t>Train Test</a:t>
              </a:r>
            </a:p>
          </p:txBody>
        </p:sp>
        <p:pic>
          <p:nvPicPr>
            <p:cNvPr id="255" name="Train Test Train Test" descr="Train Test Train Test"/>
            <p:cNvPicPr>
              <a:picLocks noChangeAspect="1"/>
            </p:cNvPicPr>
            <p:nvPr/>
          </p:nvPicPr>
          <p:blipFill>
            <a:blip r:embed="rId3">
              <a:extLst/>
            </a:blip>
            <a:stretch>
              <a:fillRect/>
            </a:stretch>
          </p:blipFill>
          <p:spPr>
            <a:xfrm>
              <a:off x="-1" y="-2"/>
              <a:ext cx="1223644" cy="578376"/>
            </a:xfrm>
            <a:prstGeom prst="rect">
              <a:avLst/>
            </a:prstGeom>
            <a:ln w="12700" cap="flat">
              <a:noFill/>
              <a:miter lim="400000"/>
            </a:ln>
            <a:effectLst/>
          </p:spPr>
        </p:pic>
      </p:grpSp>
      <p:grpSp>
        <p:nvGrpSpPr>
          <p:cNvPr id="259" name="Clean"/>
          <p:cNvGrpSpPr/>
          <p:nvPr/>
        </p:nvGrpSpPr>
        <p:grpSpPr>
          <a:xfrm>
            <a:off x="994989" y="1968728"/>
            <a:ext cx="867126" cy="578376"/>
            <a:chOff x="-1" y="0"/>
            <a:chExt cx="867125" cy="578374"/>
          </a:xfrm>
        </p:grpSpPr>
        <p:sp>
          <p:nvSpPr>
            <p:cNvPr id="257" name="Clean"/>
            <p:cNvSpPr txBox="1"/>
            <p:nvPr/>
          </p:nvSpPr>
          <p:spPr>
            <a:xfrm>
              <a:off x="71842" y="71842"/>
              <a:ext cx="621837"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solidFill>
                    <a:srgbClr val="FFFFFF"/>
                  </a:solidFill>
                  <a:latin typeface="+mj-lt"/>
                  <a:ea typeface="+mj-ea"/>
                  <a:cs typeface="+mj-cs"/>
                  <a:sym typeface="Calibri"/>
                </a:defRPr>
              </a:lvl1pPr>
            </a:lstStyle>
            <a:p>
              <a:pPr/>
              <a:r>
                <a:t>Clean</a:t>
              </a:r>
            </a:p>
          </p:txBody>
        </p:sp>
        <p:pic>
          <p:nvPicPr>
            <p:cNvPr id="258" name="Clean Clean" descr="Clean Clean"/>
            <p:cNvPicPr>
              <a:picLocks noChangeAspect="1"/>
            </p:cNvPicPr>
            <p:nvPr/>
          </p:nvPicPr>
          <p:blipFill>
            <a:blip r:embed="rId4">
              <a:extLst/>
            </a:blip>
            <a:stretch>
              <a:fillRect/>
            </a:stretch>
          </p:blipFill>
          <p:spPr>
            <a:xfrm>
              <a:off x="-2" y="-1"/>
              <a:ext cx="867127" cy="578375"/>
            </a:xfrm>
            <a:prstGeom prst="rect">
              <a:avLst/>
            </a:prstGeom>
            <a:ln w="12700" cap="flat">
              <a:noFill/>
              <a:miter lim="400000"/>
            </a:ln>
            <a:effectLst/>
          </p:spPr>
        </p:pic>
      </p:grpSp>
      <p:grpSp>
        <p:nvGrpSpPr>
          <p:cNvPr id="262" name="Visualize"/>
          <p:cNvGrpSpPr/>
          <p:nvPr/>
        </p:nvGrpSpPr>
        <p:grpSpPr>
          <a:xfrm>
            <a:off x="851332" y="2743286"/>
            <a:ext cx="1154440" cy="578376"/>
            <a:chOff x="0" y="-1"/>
            <a:chExt cx="1154438" cy="578374"/>
          </a:xfrm>
        </p:grpSpPr>
        <p:sp>
          <p:nvSpPr>
            <p:cNvPr id="260" name="Visualize"/>
            <p:cNvSpPr txBox="1"/>
            <p:nvPr/>
          </p:nvSpPr>
          <p:spPr>
            <a:xfrm>
              <a:off x="71842" y="71842"/>
              <a:ext cx="909150"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solidFill>
                    <a:srgbClr val="FFFFFF"/>
                  </a:solidFill>
                  <a:latin typeface="+mj-lt"/>
                  <a:ea typeface="+mj-ea"/>
                  <a:cs typeface="+mj-cs"/>
                  <a:sym typeface="Calibri"/>
                </a:defRPr>
              </a:lvl1pPr>
            </a:lstStyle>
            <a:p>
              <a:pPr/>
              <a:r>
                <a:t>Visualize</a:t>
              </a:r>
            </a:p>
          </p:txBody>
        </p:sp>
        <p:pic>
          <p:nvPicPr>
            <p:cNvPr id="261" name="Visualize Visualize" descr="Visualize Visualize"/>
            <p:cNvPicPr>
              <a:picLocks noChangeAspect="1"/>
            </p:cNvPicPr>
            <p:nvPr/>
          </p:nvPicPr>
          <p:blipFill>
            <a:blip r:embed="rId5">
              <a:extLst/>
            </a:blip>
            <a:stretch>
              <a:fillRect/>
            </a:stretch>
          </p:blipFill>
          <p:spPr>
            <a:xfrm>
              <a:off x="-1" y="-2"/>
              <a:ext cx="1154440" cy="578376"/>
            </a:xfrm>
            <a:prstGeom prst="rect">
              <a:avLst/>
            </a:prstGeom>
            <a:ln w="12700" cap="flat">
              <a:noFill/>
              <a:miter lim="400000"/>
            </a:ln>
            <a:effectLst/>
          </p:spPr>
        </p:pic>
      </p:grpSp>
      <p:grpSp>
        <p:nvGrpSpPr>
          <p:cNvPr id="265" name="Validate"/>
          <p:cNvGrpSpPr/>
          <p:nvPr/>
        </p:nvGrpSpPr>
        <p:grpSpPr>
          <a:xfrm>
            <a:off x="880465" y="3517845"/>
            <a:ext cx="1096173" cy="578375"/>
            <a:chOff x="0" y="-1"/>
            <a:chExt cx="1096171" cy="578374"/>
          </a:xfrm>
        </p:grpSpPr>
        <p:sp>
          <p:nvSpPr>
            <p:cNvPr id="263" name="Validate"/>
            <p:cNvSpPr txBox="1"/>
            <p:nvPr/>
          </p:nvSpPr>
          <p:spPr>
            <a:xfrm>
              <a:off x="71842" y="71842"/>
              <a:ext cx="850884"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solidFill>
                    <a:srgbClr val="FFFFFF"/>
                  </a:solidFill>
                  <a:latin typeface="+mj-lt"/>
                  <a:ea typeface="+mj-ea"/>
                  <a:cs typeface="+mj-cs"/>
                  <a:sym typeface="Calibri"/>
                </a:defRPr>
              </a:lvl1pPr>
            </a:lstStyle>
            <a:p>
              <a:pPr/>
              <a:r>
                <a:t>Validate</a:t>
              </a:r>
            </a:p>
          </p:txBody>
        </p:sp>
        <p:pic>
          <p:nvPicPr>
            <p:cNvPr id="264" name="Validate Validate" descr="Validate Validate"/>
            <p:cNvPicPr>
              <a:picLocks noChangeAspect="1"/>
            </p:cNvPicPr>
            <p:nvPr/>
          </p:nvPicPr>
          <p:blipFill>
            <a:blip r:embed="rId6">
              <a:extLst/>
            </a:blip>
            <a:stretch>
              <a:fillRect/>
            </a:stretch>
          </p:blipFill>
          <p:spPr>
            <a:xfrm>
              <a:off x="-1" y="-2"/>
              <a:ext cx="1096173" cy="578376"/>
            </a:xfrm>
            <a:prstGeom prst="rect">
              <a:avLst/>
            </a:prstGeom>
            <a:ln w="12700" cap="flat">
              <a:noFill/>
              <a:miter lim="400000"/>
            </a:ln>
            <a:effectLst/>
          </p:spPr>
        </p:pic>
      </p:grpSp>
      <p:grpSp>
        <p:nvGrpSpPr>
          <p:cNvPr id="268" name="Deploy"/>
          <p:cNvGrpSpPr/>
          <p:nvPr/>
        </p:nvGrpSpPr>
        <p:grpSpPr>
          <a:xfrm>
            <a:off x="928965" y="5151750"/>
            <a:ext cx="999173" cy="578376"/>
            <a:chOff x="0" y="0"/>
            <a:chExt cx="999172" cy="578374"/>
          </a:xfrm>
        </p:grpSpPr>
        <p:sp>
          <p:nvSpPr>
            <p:cNvPr id="266" name="Deploy"/>
            <p:cNvSpPr txBox="1"/>
            <p:nvPr/>
          </p:nvSpPr>
          <p:spPr>
            <a:xfrm>
              <a:off x="71842" y="71842"/>
              <a:ext cx="753885" cy="33308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8" tIns="45718" rIns="45718" bIns="45718" numCol="1" anchor="t">
              <a:spAutoFit/>
            </a:bodyPr>
            <a:lstStyle>
              <a:lvl1pPr>
                <a:defRPr>
                  <a:solidFill>
                    <a:srgbClr val="FFFFFF"/>
                  </a:solidFill>
                  <a:latin typeface="+mj-lt"/>
                  <a:ea typeface="+mj-ea"/>
                  <a:cs typeface="+mj-cs"/>
                  <a:sym typeface="Calibri"/>
                </a:defRPr>
              </a:lvl1pPr>
            </a:lstStyle>
            <a:p>
              <a:pPr/>
              <a:r>
                <a:t>Deploy</a:t>
              </a:r>
            </a:p>
          </p:txBody>
        </p:sp>
        <p:pic>
          <p:nvPicPr>
            <p:cNvPr id="267" name="Deploy Deploy" descr="Deploy Deploy"/>
            <p:cNvPicPr>
              <a:picLocks noChangeAspect="1"/>
            </p:cNvPicPr>
            <p:nvPr/>
          </p:nvPicPr>
          <p:blipFill>
            <a:blip r:embed="rId7">
              <a:extLst/>
            </a:blip>
            <a:stretch>
              <a:fillRect/>
            </a:stretch>
          </p:blipFill>
          <p:spPr>
            <a:xfrm>
              <a:off x="-1" y="-1"/>
              <a:ext cx="999174" cy="578375"/>
            </a:xfrm>
            <a:prstGeom prst="rect">
              <a:avLst/>
            </a:prstGeom>
            <a:ln w="12700" cap="flat">
              <a:noFill/>
              <a:miter lim="400000"/>
            </a:ln>
            <a:effectLst/>
          </p:spPr>
        </p:pic>
      </p:grpSp>
      <p:sp>
        <p:nvSpPr>
          <p:cNvPr id="269" name="|"/>
          <p:cNvSpPr txBox="1"/>
          <p:nvPr/>
        </p:nvSpPr>
        <p:spPr>
          <a:xfrm>
            <a:off x="1273907" y="1553648"/>
            <a:ext cx="309286" cy="542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3400">
                <a:solidFill>
                  <a:srgbClr val="FFFFFF"/>
                </a:solidFill>
                <a:latin typeface="+mj-lt"/>
                <a:ea typeface="+mj-ea"/>
                <a:cs typeface="+mj-cs"/>
                <a:sym typeface="Calibri"/>
              </a:defRPr>
            </a:lvl1pPr>
          </a:lstStyle>
          <a:p>
            <a:pPr/>
            <a:r>
              <a:t>|</a:t>
            </a:r>
          </a:p>
        </p:txBody>
      </p:sp>
      <p:sp>
        <p:nvSpPr>
          <p:cNvPr id="270" name="|"/>
          <p:cNvSpPr txBox="1"/>
          <p:nvPr/>
        </p:nvSpPr>
        <p:spPr>
          <a:xfrm>
            <a:off x="1273907" y="2329660"/>
            <a:ext cx="309286" cy="542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3400">
                <a:solidFill>
                  <a:srgbClr val="FFFFFF"/>
                </a:solidFill>
                <a:latin typeface="+mj-lt"/>
                <a:ea typeface="+mj-ea"/>
                <a:cs typeface="+mj-cs"/>
                <a:sym typeface="Calibri"/>
              </a:defRPr>
            </a:lvl1pPr>
          </a:lstStyle>
          <a:p>
            <a:pPr/>
            <a:r>
              <a:t>|</a:t>
            </a:r>
          </a:p>
        </p:txBody>
      </p:sp>
      <p:sp>
        <p:nvSpPr>
          <p:cNvPr id="271" name="|"/>
          <p:cNvSpPr txBox="1"/>
          <p:nvPr/>
        </p:nvSpPr>
        <p:spPr>
          <a:xfrm>
            <a:off x="1273907" y="3105674"/>
            <a:ext cx="309286" cy="542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3400">
                <a:solidFill>
                  <a:srgbClr val="FFFFFF"/>
                </a:solidFill>
                <a:latin typeface="+mj-lt"/>
                <a:ea typeface="+mj-ea"/>
                <a:cs typeface="+mj-cs"/>
                <a:sym typeface="Calibri"/>
              </a:defRPr>
            </a:lvl1pPr>
          </a:lstStyle>
          <a:p>
            <a:pPr/>
            <a:r>
              <a:t>|</a:t>
            </a:r>
          </a:p>
        </p:txBody>
      </p:sp>
      <p:sp>
        <p:nvSpPr>
          <p:cNvPr id="272" name="|"/>
          <p:cNvSpPr txBox="1"/>
          <p:nvPr/>
        </p:nvSpPr>
        <p:spPr>
          <a:xfrm>
            <a:off x="1273907" y="3969061"/>
            <a:ext cx="309286" cy="542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3400">
                <a:solidFill>
                  <a:srgbClr val="FFFFFF"/>
                </a:solidFill>
                <a:latin typeface="+mj-lt"/>
                <a:ea typeface="+mj-ea"/>
                <a:cs typeface="+mj-cs"/>
                <a:sym typeface="Calibri"/>
              </a:defRPr>
            </a:lvl1pPr>
          </a:lstStyle>
          <a:p>
            <a:pPr/>
            <a:r>
              <a:t>|</a:t>
            </a:r>
          </a:p>
        </p:txBody>
      </p:sp>
      <p:sp>
        <p:nvSpPr>
          <p:cNvPr id="273" name="|"/>
          <p:cNvSpPr txBox="1"/>
          <p:nvPr/>
        </p:nvSpPr>
        <p:spPr>
          <a:xfrm>
            <a:off x="1273907" y="4743618"/>
            <a:ext cx="309286" cy="54224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3400">
                <a:solidFill>
                  <a:srgbClr val="FFFFFF"/>
                </a:solidFill>
                <a:latin typeface="+mj-lt"/>
                <a:ea typeface="+mj-ea"/>
                <a:cs typeface="+mj-cs"/>
                <a:sym typeface="Calibri"/>
              </a:defRPr>
            </a:lvl1pPr>
          </a:lstStyle>
          <a:p>
            <a:pPr/>
            <a:r>
              <a: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Data Collection"/>
          <p:cNvSpPr txBox="1"/>
          <p:nvPr>
            <p:ph type="title"/>
          </p:nvPr>
        </p:nvSpPr>
        <p:spPr>
          <a:xfrm>
            <a:off x="678882" y="603666"/>
            <a:ext cx="10834238" cy="612777"/>
          </a:xfrm>
          <a:prstGeom prst="rect">
            <a:avLst/>
          </a:prstGeom>
        </p:spPr>
        <p:txBody>
          <a:bodyPr/>
          <a:lstStyle>
            <a:lvl1pPr indent="11684" algn="ctr" defTabSz="841247">
              <a:defRPr spc="-100" sz="4000">
                <a:solidFill>
                  <a:srgbClr val="203864"/>
                </a:solidFill>
                <a:latin typeface="Nunito"/>
                <a:ea typeface="Nunito"/>
                <a:cs typeface="Nunito"/>
                <a:sym typeface="Nunito"/>
              </a:defRPr>
            </a:lvl1pPr>
          </a:lstStyle>
          <a:p>
            <a:pPr/>
            <a:r>
              <a:t>Data Collection</a:t>
            </a:r>
          </a:p>
        </p:txBody>
      </p:sp>
      <p:sp>
        <p:nvSpPr>
          <p:cNvPr id="276" name="Dataset: Stellar Object Classification Dataset (star_classification.csv)…"/>
          <p:cNvSpPr txBox="1"/>
          <p:nvPr>
            <p:ph type="body" idx="1"/>
          </p:nvPr>
        </p:nvSpPr>
        <p:spPr>
          <a:xfrm>
            <a:off x="678881" y="1512839"/>
            <a:ext cx="10834238" cy="4398067"/>
          </a:xfrm>
          <a:prstGeom prst="rect">
            <a:avLst/>
          </a:prstGeom>
        </p:spPr>
        <p:txBody>
          <a:bodyPr/>
          <a:lstStyle/>
          <a:p>
            <a:pPr marL="190500" indent="-190500" defTabSz="457200">
              <a:lnSpc>
                <a:spcPct val="100000"/>
              </a:lnSpc>
              <a:spcBef>
                <a:spcPts val="1400"/>
              </a:spcBef>
              <a:buFontTx/>
              <a:defRPr b="1" sz="2100">
                <a:solidFill>
                  <a:srgbClr val="000000"/>
                </a:solidFill>
              </a:defRPr>
            </a:pPr>
            <a:r>
              <a:t>Dataset: </a:t>
            </a:r>
            <a:r>
              <a:rPr b="0"/>
              <a:t>Stellar Object Classification Dataset (star_classification.csv)</a:t>
            </a:r>
          </a:p>
          <a:p>
            <a:pPr marL="190500" indent="-190500" defTabSz="457200">
              <a:lnSpc>
                <a:spcPct val="100000"/>
              </a:lnSpc>
              <a:spcBef>
                <a:spcPts val="1400"/>
              </a:spcBef>
              <a:buFontTx/>
              <a:defRPr b="1" sz="2100">
                <a:solidFill>
                  <a:srgbClr val="000000"/>
                </a:solidFill>
              </a:defRPr>
            </a:pPr>
            <a:r>
              <a:t>Description: </a:t>
            </a:r>
            <a:r>
              <a:rPr b="0"/>
              <a:t>Contains astronomical data for celestial objects, used to classify them into stars, galaxies, and quasars.</a:t>
            </a:r>
          </a:p>
          <a:p>
            <a:pPr marL="190500" indent="-190500" defTabSz="457200">
              <a:lnSpc>
                <a:spcPct val="100000"/>
              </a:lnSpc>
              <a:spcBef>
                <a:spcPts val="1200"/>
              </a:spcBef>
              <a:buFontTx/>
              <a:defRPr b="1" sz="2100">
                <a:solidFill>
                  <a:srgbClr val="000000"/>
                </a:solidFill>
              </a:defRPr>
            </a:pPr>
            <a:r>
              <a:t>Purpose</a:t>
            </a:r>
            <a:r>
              <a:rPr b="0"/>
              <a:t>:Used to classify celestial objects into stars, galaxies, and quasars based on various astronomical features and measurements.</a:t>
            </a:r>
          </a:p>
          <a:p>
            <a:pPr marL="190500" indent="-190500" defTabSz="457200">
              <a:lnSpc>
                <a:spcPct val="100000"/>
              </a:lnSpc>
              <a:spcBef>
                <a:spcPts val="1200"/>
              </a:spcBef>
              <a:buFontTx/>
              <a:defRPr b="1" sz="2100">
                <a:solidFill>
                  <a:srgbClr val="000000"/>
                </a:solidFill>
              </a:defRPr>
            </a:pPr>
            <a:r>
              <a:t>Applications</a:t>
            </a:r>
            <a:r>
              <a:rPr b="0"/>
              <a:t>:Astronomical Classification</a:t>
            </a:r>
            <a:r>
              <a:t>:</a:t>
            </a:r>
            <a:r>
              <a:rPr b="0"/>
              <a:t> Categorizing celestial objects to support research and discovery.</a:t>
            </a:r>
          </a:p>
          <a:p>
            <a:pPr marL="190500" indent="-190500" defTabSz="457200">
              <a:lnSpc>
                <a:spcPct val="100000"/>
              </a:lnSpc>
              <a:spcBef>
                <a:spcPts val="1200"/>
              </a:spcBef>
              <a:buFontTx/>
              <a:defRPr b="1" sz="2100">
                <a:solidFill>
                  <a:srgbClr val="000000"/>
                </a:solidFill>
              </a:defRPr>
            </a:pPr>
            <a:r>
              <a:t>Analysis Tasks</a:t>
            </a:r>
            <a:r>
              <a:rPr b="0">
                <a:latin typeface="Nunito"/>
                <a:ea typeface="Nunito"/>
                <a:cs typeface="Nunito"/>
                <a:sym typeface="Nunito"/>
              </a:rPr>
              <a:t>:</a:t>
            </a:r>
            <a:r>
              <a:rPr b="0"/>
              <a:t> EDA, data preprocessing, ML model building, evaluation, and model deployment.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Title 3"/>
          <p:cNvSpPr txBox="1"/>
          <p:nvPr>
            <p:ph type="title"/>
          </p:nvPr>
        </p:nvSpPr>
        <p:spPr>
          <a:xfrm>
            <a:off x="678882" y="603666"/>
            <a:ext cx="10834238" cy="612777"/>
          </a:xfrm>
          <a:prstGeom prst="rect">
            <a:avLst/>
          </a:prstGeom>
        </p:spPr>
        <p:txBody>
          <a:bodyPr/>
          <a:lstStyle/>
          <a:p>
            <a:pPr/>
            <a:r>
              <a:t>Dataset Overview</a:t>
            </a:r>
          </a:p>
        </p:txBody>
      </p:sp>
      <p:sp>
        <p:nvSpPr>
          <p:cNvPr id="279" name="Content Placeholder 1"/>
          <p:cNvSpPr txBox="1"/>
          <p:nvPr>
            <p:ph type="body" idx="1"/>
          </p:nvPr>
        </p:nvSpPr>
        <p:spPr>
          <a:xfrm>
            <a:off x="678882" y="1675075"/>
            <a:ext cx="10834238" cy="4398067"/>
          </a:xfrm>
          <a:prstGeom prst="rect">
            <a:avLst/>
          </a:prstGeom>
        </p:spPr>
        <p:txBody>
          <a:bodyPr lIns="0" tIns="0" rIns="0" bIns="0" numCol="2"/>
          <a:lstStyle/>
          <a:p>
            <a:pPr marL="0" indent="0" defTabSz="457200">
              <a:lnSpc>
                <a:spcPct val="100000"/>
              </a:lnSpc>
              <a:spcBef>
                <a:spcPts val="1500"/>
              </a:spcBef>
              <a:buSzTx/>
              <a:buNone/>
              <a:defRPr b="1" sz="2000" u="sng">
                <a:solidFill>
                  <a:srgbClr val="000000"/>
                </a:solidFill>
              </a:defRPr>
            </a:pPr>
            <a:r>
              <a:t>Key Features of the Dataset:</a:t>
            </a:r>
          </a:p>
          <a:p>
            <a:pPr marL="457200" indent="-317500" defTabSz="457200">
              <a:lnSpc>
                <a:spcPct val="100000"/>
              </a:lnSpc>
              <a:spcBef>
                <a:spcPts val="0"/>
              </a:spcBef>
              <a:buFont typeface="Times Roman"/>
              <a:defRPr b="1" sz="1900">
                <a:solidFill>
                  <a:srgbClr val="000000"/>
                </a:solidFill>
              </a:defRPr>
            </a:pPr>
            <a:r>
              <a:t>obj_ID:</a:t>
            </a:r>
            <a:r>
              <a:rPr b="0"/>
              <a:t> Unique identifier for each object.</a:t>
            </a: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b="1" sz="1900">
                <a:solidFill>
                  <a:srgbClr val="000000"/>
                </a:solidFill>
              </a:defRPr>
            </a:pPr>
            <a:r>
              <a:t>alpha, delta:</a:t>
            </a:r>
            <a:r>
              <a:rPr b="0"/>
              <a:t> Right Ascension and Declination angles (at J2000 epoch).</a:t>
            </a: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b="1" sz="1900">
                <a:solidFill>
                  <a:srgbClr val="000000"/>
                </a:solidFill>
              </a:defRPr>
            </a:pPr>
            <a:r>
              <a:t>u, g, r, i, z:</a:t>
            </a:r>
            <a:r>
              <a:rPr b="0"/>
              <a:t> Photometric filters (Ultraviolet to Infrared).</a:t>
            </a: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b="1" sz="1900">
                <a:solidFill>
                  <a:srgbClr val="000000"/>
                </a:solidFill>
              </a:defRPr>
            </a:pPr>
            <a:r>
              <a:t>run_ID &amp; rerun_ID:</a:t>
            </a:r>
            <a:r>
              <a:rPr b="0"/>
              <a:t> Identifiers for specific scans and image processing.</a:t>
            </a: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b="1" sz="1900">
                <a:solidFill>
                  <a:srgbClr val="000000"/>
                </a:solidFill>
              </a:defRPr>
            </a:pPr>
            <a:r>
              <a:t>class:</a:t>
            </a:r>
            <a:r>
              <a:rPr b="0"/>
              <a:t> Object classification (star, galaxy, or quasar).</a:t>
            </a: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b="1" sz="1900">
                <a:solidFill>
                  <a:srgbClr val="000000"/>
                </a:solidFill>
              </a:defRPr>
            </a:pPr>
            <a:r>
              <a:t>redshift:</a:t>
            </a:r>
            <a:r>
              <a:rPr b="0"/>
              <a:t> Redshift value based on wavelength increase.</a:t>
            </a:r>
          </a:p>
          <a:p>
            <a:pPr marL="457200" indent="-317500" defTabSz="457200">
              <a:lnSpc>
                <a:spcPct val="100000"/>
              </a:lnSpc>
              <a:spcBef>
                <a:spcPts val="0"/>
              </a:spcBef>
              <a:buFont typeface="Times Roman"/>
              <a:defRPr sz="1900">
                <a:solidFill>
                  <a:srgbClr val="000000"/>
                </a:solidFill>
              </a:defRPr>
            </a:pPr>
          </a:p>
          <a:p>
            <a:pPr marL="457200" indent="-317500" defTabSz="457200">
              <a:lnSpc>
                <a:spcPct val="100000"/>
              </a:lnSpc>
              <a:spcBef>
                <a:spcPts val="0"/>
              </a:spcBef>
              <a:buFont typeface="Times Roman"/>
              <a:defRPr b="1" sz="1900">
                <a:solidFill>
                  <a:srgbClr val="000000"/>
                </a:solidFill>
              </a:defRPr>
            </a:pPr>
            <a:r>
              <a:t>plate, MJD, fiber_ID:</a:t>
            </a:r>
            <a:r>
              <a:rPr b="0"/>
              <a:t> Identifiers for SDSS data, observation time, and fiber location.</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Screenshot 2024-12-05 at 1.14.20 PM.png" descr="Screenshot 2024-12-05 at 1.14.20 PM.png"/>
          <p:cNvPicPr>
            <a:picLocks noChangeAspect="1"/>
          </p:cNvPicPr>
          <p:nvPr/>
        </p:nvPicPr>
        <p:blipFill>
          <a:blip r:embed="rId2">
            <a:extLst/>
          </a:blip>
          <a:stretch>
            <a:fillRect/>
          </a:stretch>
        </p:blipFill>
        <p:spPr>
          <a:xfrm>
            <a:off x="784822" y="451985"/>
            <a:ext cx="10080006" cy="5733970"/>
          </a:xfrm>
          <a:prstGeom prst="rect">
            <a:avLst/>
          </a:prstGeom>
          <a:ln w="12700">
            <a:miter lim="400000"/>
          </a:ln>
        </p:spPr>
      </p:pic>
      <p:sp>
        <p:nvSpPr>
          <p:cNvPr id="282" name="Dataset Overview"/>
          <p:cNvSpPr txBox="1"/>
          <p:nvPr/>
        </p:nvSpPr>
        <p:spPr>
          <a:xfrm>
            <a:off x="4449769" y="-19549"/>
            <a:ext cx="3292459" cy="542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ct val="90000"/>
              </a:lnSpc>
              <a:defRPr b="1" sz="3400">
                <a:latin typeface="+mj-lt"/>
                <a:ea typeface="+mj-ea"/>
                <a:cs typeface="+mj-cs"/>
                <a:sym typeface="Calibri"/>
              </a:defRPr>
            </a:lvl1pPr>
          </a:lstStyle>
          <a:p>
            <a:pPr/>
            <a:r>
              <a:t>Dataset Overview</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IA Template">
  <a:themeElements>
    <a:clrScheme name="BIA Template">
      <a:dk1>
        <a:srgbClr val="161A3E"/>
      </a:dk1>
      <a:lt1>
        <a:srgbClr val="FFFFFF"/>
      </a:lt1>
      <a:dk2>
        <a:srgbClr val="A7A7A7"/>
      </a:dk2>
      <a:lt2>
        <a:srgbClr val="535353"/>
      </a:lt2>
      <a:accent1>
        <a:srgbClr val="4472C4"/>
      </a:accent1>
      <a:accent2>
        <a:srgbClr val="ED7D31"/>
      </a:accent2>
      <a:accent3>
        <a:srgbClr val="44546A"/>
      </a:accent3>
      <a:accent4>
        <a:srgbClr val="FFC000"/>
      </a:accent4>
      <a:accent5>
        <a:srgbClr val="5B9BD5"/>
      </a:accent5>
      <a:accent6>
        <a:srgbClr val="70AD47"/>
      </a:accent6>
      <a:hlink>
        <a:srgbClr val="0000FF"/>
      </a:hlink>
      <a:folHlink>
        <a:srgbClr val="FF00FF"/>
      </a:folHlink>
    </a:clrScheme>
    <a:fontScheme name="BIA Template">
      <a:majorFont>
        <a:latin typeface="Calibri"/>
        <a:ea typeface="Calibri"/>
        <a:cs typeface="Calibri"/>
      </a:majorFont>
      <a:minorFont>
        <a:latin typeface="Helvetica"/>
        <a:ea typeface="Helvetica"/>
        <a:cs typeface="Helvetica"/>
      </a:minorFont>
    </a:fontScheme>
    <a:fmtScheme name="BIA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IA Template">
  <a:themeElements>
    <a:clrScheme name="BIA Template">
      <a:dk1>
        <a:srgbClr val="000000"/>
      </a:dk1>
      <a:lt1>
        <a:srgbClr val="FFFFFF"/>
      </a:lt1>
      <a:dk2>
        <a:srgbClr val="A7A7A7"/>
      </a:dk2>
      <a:lt2>
        <a:srgbClr val="535353"/>
      </a:lt2>
      <a:accent1>
        <a:srgbClr val="4472C4"/>
      </a:accent1>
      <a:accent2>
        <a:srgbClr val="ED7D31"/>
      </a:accent2>
      <a:accent3>
        <a:srgbClr val="44546A"/>
      </a:accent3>
      <a:accent4>
        <a:srgbClr val="FFC000"/>
      </a:accent4>
      <a:accent5>
        <a:srgbClr val="5B9BD5"/>
      </a:accent5>
      <a:accent6>
        <a:srgbClr val="70AD47"/>
      </a:accent6>
      <a:hlink>
        <a:srgbClr val="0000FF"/>
      </a:hlink>
      <a:folHlink>
        <a:srgbClr val="FF00FF"/>
      </a:folHlink>
    </a:clrScheme>
    <a:fontScheme name="BIA Template">
      <a:majorFont>
        <a:latin typeface="Calibri"/>
        <a:ea typeface="Calibri"/>
        <a:cs typeface="Calibri"/>
      </a:majorFont>
      <a:minorFont>
        <a:latin typeface="Helvetica"/>
        <a:ea typeface="Helvetica"/>
        <a:cs typeface="Helvetica"/>
      </a:minorFont>
    </a:fontScheme>
    <a:fmtScheme name="BIA Templa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161A3E"/>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